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9" r:id="rId25"/>
    <p:sldId id="278"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68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34729-6538-447F-B70B-80F30563F7DF}" type="datetimeFigureOut">
              <a:rPr lang="en-US" smtClean="0"/>
              <a:t>07.03.22</a:t>
            </a:fld>
            <a:endParaRPr lang="en-US"/>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3D1F7-6FA9-47F0-A524-CF05BAA541AA}" type="slidenum">
              <a:rPr lang="en-US" smtClean="0"/>
              <a:t>‹#›</a:t>
            </a:fld>
            <a:endParaRPr lang="en-US"/>
          </a:p>
        </p:txBody>
      </p:sp>
    </p:spTree>
    <p:extLst>
      <p:ext uri="{BB962C8B-B14F-4D97-AF65-F5344CB8AC3E}">
        <p14:creationId xmlns:p14="http://schemas.microsoft.com/office/powerpoint/2010/main" val="666084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smtClean="0"/>
              <a:t>David </a:t>
            </a:r>
            <a:r>
              <a:rPr lang="pl-PL" dirty="0" err="1" smtClean="0"/>
              <a:t>Huffman</a:t>
            </a:r>
            <a:r>
              <a:rPr lang="pl-PL" dirty="0" smtClean="0"/>
              <a:t> jest studentem w MIT w Stanach Zjednoczonych. Jednym z jego kursów było “Teoria Informacji” prowadzoną przez niejakiego Roberta </a:t>
            </a:r>
            <a:r>
              <a:rPr lang="pl-PL" dirty="0" err="1" smtClean="0"/>
              <a:t>Fano</a:t>
            </a:r>
            <a:r>
              <a:rPr lang="pl-PL" dirty="0" smtClean="0"/>
              <a:t>.</a:t>
            </a:r>
          </a:p>
          <a:p>
            <a:r>
              <a:rPr lang="pl-PL" dirty="0" smtClean="0"/>
              <a:t>Profesor </a:t>
            </a:r>
            <a:r>
              <a:rPr lang="pl-PL" dirty="0" err="1" smtClean="0"/>
              <a:t>Fano</a:t>
            </a:r>
            <a:r>
              <a:rPr lang="pl-PL" dirty="0" smtClean="0"/>
              <a:t> dał swoim studentom dwie opcje jeżeli chodzi o zaliczenie przedmiotu. Jedną z nich był typowy egzamin na końcu kursu, a drugą było napisanie pracy na wybrany temat podczas semestru.</a:t>
            </a:r>
          </a:p>
          <a:p>
            <a:r>
              <a:rPr lang="pl-PL" dirty="0" smtClean="0"/>
              <a:t>Z racji tego, że egzaminy w tamtym czasie nie odbywały się jeszcze w postaci online, </a:t>
            </a:r>
            <a:r>
              <a:rPr lang="pl-PL" dirty="0" err="1" smtClean="0"/>
              <a:t>Huffman</a:t>
            </a:r>
            <a:r>
              <a:rPr lang="pl-PL" dirty="0" smtClean="0"/>
              <a:t> zdecydował się podjąć drugą opcję i poprosił profesora o temat.</a:t>
            </a:r>
          </a:p>
          <a:p>
            <a:endParaRPr lang="en-US" dirty="0"/>
          </a:p>
        </p:txBody>
      </p:sp>
      <p:sp>
        <p:nvSpPr>
          <p:cNvPr id="4" name="Symbol zastępczy numeru slajdu 3"/>
          <p:cNvSpPr>
            <a:spLocks noGrp="1"/>
          </p:cNvSpPr>
          <p:nvPr>
            <p:ph type="sldNum" sz="quarter" idx="10"/>
          </p:nvPr>
        </p:nvSpPr>
        <p:spPr/>
        <p:txBody>
          <a:bodyPr/>
          <a:lstStyle/>
          <a:p>
            <a:fld id="{10E3D1F7-6FA9-47F0-A524-CF05BAA541AA}" type="slidenum">
              <a:rPr lang="en-US" smtClean="0"/>
              <a:t>2</a:t>
            </a:fld>
            <a:endParaRPr lang="en-US"/>
          </a:p>
        </p:txBody>
      </p:sp>
    </p:spTree>
    <p:extLst>
      <p:ext uri="{BB962C8B-B14F-4D97-AF65-F5344CB8AC3E}">
        <p14:creationId xmlns:p14="http://schemas.microsoft.com/office/powerpoint/2010/main" val="144158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smtClean="0"/>
              <a:t>Tematem było:</a:t>
            </a:r>
          </a:p>
          <a:p>
            <a:r>
              <a:rPr lang="pl-PL" dirty="0" err="1" smtClean="0"/>
              <a:t>Given</a:t>
            </a:r>
            <a:r>
              <a:rPr lang="pl-PL" dirty="0" smtClean="0"/>
              <a:t> a </a:t>
            </a:r>
            <a:r>
              <a:rPr lang="pl-PL" dirty="0" err="1" smtClean="0"/>
              <a:t>collection</a:t>
            </a:r>
            <a:r>
              <a:rPr lang="pl-PL" dirty="0" smtClean="0"/>
              <a:t> of </a:t>
            </a:r>
            <a:r>
              <a:rPr lang="pl-PL" dirty="0" err="1" smtClean="0"/>
              <a:t>letters</a:t>
            </a:r>
            <a:r>
              <a:rPr lang="pl-PL" dirty="0" smtClean="0"/>
              <a:t>, </a:t>
            </a:r>
            <a:r>
              <a:rPr lang="pl-PL" dirty="0" err="1" smtClean="0"/>
              <a:t>numbers</a:t>
            </a:r>
            <a:r>
              <a:rPr lang="pl-PL" dirty="0" smtClean="0"/>
              <a:t>, </a:t>
            </a:r>
            <a:r>
              <a:rPr lang="pl-PL" dirty="0" err="1" smtClean="0"/>
              <a:t>or</a:t>
            </a:r>
            <a:r>
              <a:rPr lang="pl-PL" dirty="0" smtClean="0"/>
              <a:t> </a:t>
            </a:r>
            <a:r>
              <a:rPr lang="pl-PL" dirty="0" err="1" smtClean="0"/>
              <a:t>other</a:t>
            </a:r>
            <a:r>
              <a:rPr lang="pl-PL" dirty="0" smtClean="0"/>
              <a:t> </a:t>
            </a:r>
            <a:r>
              <a:rPr lang="pl-PL" dirty="0" err="1" smtClean="0"/>
              <a:t>symbols</a:t>
            </a:r>
            <a:r>
              <a:rPr lang="pl-PL" dirty="0" smtClean="0"/>
              <a:t>, </a:t>
            </a:r>
            <a:r>
              <a:rPr lang="pl-PL" dirty="0" err="1" smtClean="0"/>
              <a:t>find</a:t>
            </a:r>
            <a:r>
              <a:rPr lang="pl-PL" dirty="0" smtClean="0"/>
              <a:t> the most </a:t>
            </a:r>
            <a:r>
              <a:rPr lang="pl-PL" dirty="0" err="1" smtClean="0"/>
              <a:t>efficient</a:t>
            </a:r>
            <a:r>
              <a:rPr lang="pl-PL" dirty="0" smtClean="0"/>
              <a:t> </a:t>
            </a:r>
            <a:r>
              <a:rPr lang="pl-PL" dirty="0" err="1" smtClean="0"/>
              <a:t>method</a:t>
            </a:r>
            <a:r>
              <a:rPr lang="pl-PL" dirty="0" smtClean="0"/>
              <a:t> to </a:t>
            </a:r>
            <a:r>
              <a:rPr lang="pl-PL" dirty="0" err="1" smtClean="0"/>
              <a:t>represent</a:t>
            </a:r>
            <a:r>
              <a:rPr lang="pl-PL" dirty="0" smtClean="0"/>
              <a:t> </a:t>
            </a:r>
            <a:r>
              <a:rPr lang="pl-PL" dirty="0" err="1" smtClean="0"/>
              <a:t>them</a:t>
            </a:r>
            <a:r>
              <a:rPr lang="pl-PL" dirty="0" smtClean="0"/>
              <a:t> </a:t>
            </a:r>
            <a:r>
              <a:rPr lang="pl-PL" dirty="0" err="1" smtClean="0"/>
              <a:t>using</a:t>
            </a:r>
            <a:r>
              <a:rPr lang="pl-PL" dirty="0" smtClean="0"/>
              <a:t> a </a:t>
            </a:r>
            <a:r>
              <a:rPr lang="pl-PL" dirty="0" err="1" smtClean="0"/>
              <a:t>binary</a:t>
            </a:r>
            <a:r>
              <a:rPr lang="pl-PL" dirty="0" smtClean="0"/>
              <a:t> </a:t>
            </a:r>
            <a:r>
              <a:rPr lang="pl-PL" dirty="0" err="1" smtClean="0"/>
              <a:t>code</a:t>
            </a:r>
            <a:r>
              <a:rPr lang="pl-PL" dirty="0" smtClean="0"/>
              <a:t>.</a:t>
            </a:r>
          </a:p>
          <a:p>
            <a:r>
              <a:rPr lang="pl-PL" dirty="0" smtClean="0"/>
              <a:t>Czyli:</a:t>
            </a:r>
          </a:p>
          <a:p>
            <a:r>
              <a:rPr lang="pl-PL" dirty="0" smtClean="0"/>
              <a:t>Mając zestaw liter, cyfr lub innych symboli, znajdź najbardziej wydajną metodę ich reprezentacji w postaci binarnej.</a:t>
            </a:r>
          </a:p>
          <a:p>
            <a:r>
              <a:rPr lang="pl-PL" dirty="0" smtClean="0"/>
              <a:t>Inaczej mówiąc praca </a:t>
            </a:r>
            <a:r>
              <a:rPr lang="pl-PL" dirty="0" err="1" smtClean="0"/>
              <a:t>Huffmana</a:t>
            </a:r>
            <a:r>
              <a:rPr lang="pl-PL" dirty="0" smtClean="0"/>
              <a:t> miała być o metodach kompresji danych, większość rzeczy jest reprezentowana w postaci ciągów znaków przesyłanych pojedynczym strumieniem pomiędzy dwoma końcami komunikacji.</a:t>
            </a:r>
          </a:p>
          <a:p>
            <a:r>
              <a:rPr lang="pl-PL" dirty="0" smtClean="0"/>
              <a:t>Czego </a:t>
            </a:r>
            <a:r>
              <a:rPr lang="pl-PL" dirty="0" err="1" smtClean="0"/>
              <a:t>Huffman</a:t>
            </a:r>
            <a:r>
              <a:rPr lang="pl-PL" dirty="0" smtClean="0"/>
              <a:t> nie wiedział podczas otrzymania tematu, to to, że problem ten nie został jeszcze rozwiązany.</a:t>
            </a:r>
          </a:p>
          <a:p>
            <a:r>
              <a:rPr lang="pl-PL" dirty="0" err="1" smtClean="0"/>
              <a:t>Huffman</a:t>
            </a:r>
            <a:r>
              <a:rPr lang="pl-PL" dirty="0" smtClean="0"/>
              <a:t> rozwiązał ten problem, a algorytm nazwał po sobie, Kodowaniem </a:t>
            </a:r>
            <a:r>
              <a:rPr lang="pl-PL" dirty="0" err="1" smtClean="0"/>
              <a:t>Huffmana</a:t>
            </a:r>
            <a:r>
              <a:rPr lang="pl-PL" dirty="0" smtClean="0"/>
              <a:t>.</a:t>
            </a:r>
          </a:p>
          <a:p>
            <a:endParaRPr lang="en-US" dirty="0"/>
          </a:p>
        </p:txBody>
      </p:sp>
      <p:sp>
        <p:nvSpPr>
          <p:cNvPr id="4" name="Symbol zastępczy numeru slajdu 3"/>
          <p:cNvSpPr>
            <a:spLocks noGrp="1"/>
          </p:cNvSpPr>
          <p:nvPr>
            <p:ph type="sldNum" sz="quarter" idx="10"/>
          </p:nvPr>
        </p:nvSpPr>
        <p:spPr/>
        <p:txBody>
          <a:bodyPr/>
          <a:lstStyle/>
          <a:p>
            <a:fld id="{10E3D1F7-6FA9-47F0-A524-CF05BAA541AA}" type="slidenum">
              <a:rPr lang="en-US" smtClean="0"/>
              <a:t>3</a:t>
            </a:fld>
            <a:endParaRPr lang="en-US"/>
          </a:p>
        </p:txBody>
      </p:sp>
    </p:spTree>
    <p:extLst>
      <p:ext uri="{BB962C8B-B14F-4D97-AF65-F5344CB8AC3E}">
        <p14:creationId xmlns:p14="http://schemas.microsoft.com/office/powerpoint/2010/main" val="212505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smtClean="0"/>
              <a:t>Wymagania:</a:t>
            </a:r>
          </a:p>
          <a:p>
            <a:r>
              <a:rPr lang="pl-PL" dirty="0" smtClean="0"/>
              <a:t>Pojedynczy symbol ma mieć przypisany jedną kombinację kodu binarnego.</a:t>
            </a:r>
          </a:p>
          <a:p>
            <a:r>
              <a:rPr lang="pl-PL" dirty="0" smtClean="0"/>
              <a:t>Wiadomość wysyłana musi równać się w 100% wiadomości otrzymanej, czyli kompresja musi być bezstratna.</a:t>
            </a:r>
          </a:p>
          <a:p>
            <a:r>
              <a:rPr lang="pl-PL" dirty="0" smtClean="0"/>
              <a:t>Nie ma mieć możliwość dekodowania wiadomości na kilka różnych sposobów.</a:t>
            </a:r>
            <a:endParaRPr lang="pl-PL" dirty="0"/>
          </a:p>
        </p:txBody>
      </p:sp>
      <p:sp>
        <p:nvSpPr>
          <p:cNvPr id="4" name="Symbol zastępczy numeru slajdu 3"/>
          <p:cNvSpPr>
            <a:spLocks noGrp="1"/>
          </p:cNvSpPr>
          <p:nvPr>
            <p:ph type="sldNum" sz="quarter" idx="10"/>
          </p:nvPr>
        </p:nvSpPr>
        <p:spPr/>
        <p:txBody>
          <a:bodyPr/>
          <a:lstStyle/>
          <a:p>
            <a:fld id="{10E3D1F7-6FA9-47F0-A524-CF05BAA541AA}" type="slidenum">
              <a:rPr lang="en-US" smtClean="0"/>
              <a:t>4</a:t>
            </a:fld>
            <a:endParaRPr lang="en-US"/>
          </a:p>
        </p:txBody>
      </p:sp>
    </p:spTree>
    <p:extLst>
      <p:ext uri="{BB962C8B-B14F-4D97-AF65-F5344CB8AC3E}">
        <p14:creationId xmlns:p14="http://schemas.microsoft.com/office/powerpoint/2010/main" val="412882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smtClean="0"/>
              <a:t>Jest taka teoria, że jest minimalna ilość bitów za pomocą których wiadomość może zostać przekazana. Poniżej tego poziomu zaczynamy tracić informacje. Naszym problemem jest znalezienie rozwiązania, które jest jak najbliżej tego poziomu.</a:t>
            </a:r>
          </a:p>
          <a:p>
            <a:r>
              <a:rPr lang="pl-PL" dirty="0" smtClean="0"/>
              <a:t>Pytanie o kompresję bezstratną możemy zapisać trochę inaczej:</a:t>
            </a:r>
          </a:p>
          <a:p>
            <a:r>
              <a:rPr lang="pl-PL" dirty="0" smtClean="0"/>
              <a:t>Zapis bezstratny równy temu poziomowi to jest prawdziwa ilość informacji w wiadomości.</a:t>
            </a:r>
          </a:p>
          <a:p>
            <a:endParaRPr lang="en-US" dirty="0"/>
          </a:p>
        </p:txBody>
      </p:sp>
      <p:sp>
        <p:nvSpPr>
          <p:cNvPr id="4" name="Symbol zastępczy numeru slajdu 3"/>
          <p:cNvSpPr>
            <a:spLocks noGrp="1"/>
          </p:cNvSpPr>
          <p:nvPr>
            <p:ph type="sldNum" sz="quarter" idx="10"/>
          </p:nvPr>
        </p:nvSpPr>
        <p:spPr/>
        <p:txBody>
          <a:bodyPr/>
          <a:lstStyle/>
          <a:p>
            <a:fld id="{10E3D1F7-6FA9-47F0-A524-CF05BAA541AA}" type="slidenum">
              <a:rPr lang="en-US" smtClean="0"/>
              <a:t>6</a:t>
            </a:fld>
            <a:endParaRPr lang="en-US"/>
          </a:p>
        </p:txBody>
      </p:sp>
    </p:spTree>
    <p:extLst>
      <p:ext uri="{BB962C8B-B14F-4D97-AF65-F5344CB8AC3E}">
        <p14:creationId xmlns:p14="http://schemas.microsoft.com/office/powerpoint/2010/main" val="2601878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smtClean="0"/>
              <a:t>Entropia wg. </a:t>
            </a:r>
            <a:r>
              <a:rPr lang="pl-PL" dirty="0" err="1" smtClean="0"/>
              <a:t>Shannona</a:t>
            </a:r>
            <a:r>
              <a:rPr lang="pl-PL" dirty="0" smtClean="0"/>
              <a:t> jest to sposób wyrażania prawdopodobieństwa wystąpienia informacji. Im bardziej różna dystrybucja prawdopodobieństwa, tym większa entropia.</a:t>
            </a:r>
          </a:p>
          <a:p>
            <a:r>
              <a:rPr lang="pl-PL" dirty="0" smtClean="0"/>
              <a:t>Na przykład, pogoda na </a:t>
            </a:r>
            <a:r>
              <a:rPr lang="pl-PL" dirty="0" err="1" smtClean="0"/>
              <a:t>saharze</a:t>
            </a:r>
            <a:r>
              <a:rPr lang="pl-PL" dirty="0" smtClean="0"/>
              <a:t>, pogoda w </a:t>
            </a:r>
            <a:r>
              <a:rPr lang="pl-PL" dirty="0" err="1" smtClean="0"/>
              <a:t>polsce</a:t>
            </a:r>
            <a:r>
              <a:rPr lang="pl-PL" dirty="0" smtClean="0"/>
              <a:t>. Polska ma większą entropię</a:t>
            </a:r>
          </a:p>
          <a:p>
            <a:endParaRPr lang="en-US" dirty="0"/>
          </a:p>
        </p:txBody>
      </p:sp>
      <p:sp>
        <p:nvSpPr>
          <p:cNvPr id="4" name="Symbol zastępczy numeru slajdu 3"/>
          <p:cNvSpPr>
            <a:spLocks noGrp="1"/>
          </p:cNvSpPr>
          <p:nvPr>
            <p:ph type="sldNum" sz="quarter" idx="10"/>
          </p:nvPr>
        </p:nvSpPr>
        <p:spPr/>
        <p:txBody>
          <a:bodyPr/>
          <a:lstStyle/>
          <a:p>
            <a:fld id="{10E3D1F7-6FA9-47F0-A524-CF05BAA541AA}" type="slidenum">
              <a:rPr lang="en-US" smtClean="0"/>
              <a:t>11</a:t>
            </a:fld>
            <a:endParaRPr lang="en-US"/>
          </a:p>
        </p:txBody>
      </p:sp>
    </p:spTree>
    <p:extLst>
      <p:ext uri="{BB962C8B-B14F-4D97-AF65-F5344CB8AC3E}">
        <p14:creationId xmlns:p14="http://schemas.microsoft.com/office/powerpoint/2010/main" val="127319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l-PL" smtClean="0"/>
              <a:t>Kliknij, aby edytować styl</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smtClean="0"/>
              <a:t>Kliknij, aby edytować styl wzorca podtytułu</a:t>
            </a:r>
            <a:endParaRPr lang="en-US" dirty="0"/>
          </a:p>
        </p:txBody>
      </p:sp>
      <p:sp>
        <p:nvSpPr>
          <p:cNvPr id="4" name="Date Placeholder 3"/>
          <p:cNvSpPr>
            <a:spLocks noGrp="1"/>
          </p:cNvSpPr>
          <p:nvPr>
            <p:ph type="dt" sz="half" idx="10"/>
          </p:nvPr>
        </p:nvSpPr>
        <p:spPr/>
        <p:txBody>
          <a:bodyPr/>
          <a:lstStyle/>
          <a:p>
            <a:fld id="{E8809E7B-9906-4A23-A7A5-0D1DD30F2B82}" type="datetimeFigureOut">
              <a:rPr lang="en-US" smtClean="0"/>
              <a:t>07.03.22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841291951"/>
      </p:ext>
    </p:extLst>
  </p:cSld>
  <p:clrMapOvr>
    <a:masterClrMapping/>
  </p:clrMapOvr>
  <p:transition>
    <p:cut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Date Placeholder 3"/>
          <p:cNvSpPr>
            <a:spLocks noGrp="1"/>
          </p:cNvSpPr>
          <p:nvPr>
            <p:ph type="dt" sz="half" idx="10"/>
          </p:nvPr>
        </p:nvSpPr>
        <p:spPr/>
        <p:txBody>
          <a:bodyPr/>
          <a:lstStyle/>
          <a:p>
            <a:fld id="{E8809E7B-9906-4A23-A7A5-0D1DD30F2B82}" type="datetimeFigureOut">
              <a:rPr lang="en-US" smtClean="0"/>
              <a:t>07.03.22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3459855192"/>
      </p:ext>
    </p:extLst>
  </p:cSld>
  <p:clrMapOvr>
    <a:masterClrMapping/>
  </p:clrMapOvr>
  <p:transition>
    <p:cut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l-PL" smtClean="0"/>
              <a:t>Kliknij, aby edytować styl</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Date Placeholder 3"/>
          <p:cNvSpPr>
            <a:spLocks noGrp="1"/>
          </p:cNvSpPr>
          <p:nvPr>
            <p:ph type="dt" sz="half" idx="10"/>
          </p:nvPr>
        </p:nvSpPr>
        <p:spPr/>
        <p:txBody>
          <a:bodyPr/>
          <a:lstStyle/>
          <a:p>
            <a:fld id="{E8809E7B-9906-4A23-A7A5-0D1DD30F2B82}" type="datetimeFigureOut">
              <a:rPr lang="en-US" smtClean="0"/>
              <a:t>07.03.22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3257583784"/>
      </p:ext>
    </p:extLst>
  </p:cSld>
  <p:clrMapOvr>
    <a:masterClrMapping/>
  </p:clrMapOvr>
  <p:transition>
    <p:cut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dirty="0"/>
          </a:p>
        </p:txBody>
      </p:sp>
      <p:sp>
        <p:nvSpPr>
          <p:cNvPr id="3" name="Content Placeholder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Date Placeholder 3"/>
          <p:cNvSpPr>
            <a:spLocks noGrp="1"/>
          </p:cNvSpPr>
          <p:nvPr>
            <p:ph type="dt" sz="half" idx="10"/>
          </p:nvPr>
        </p:nvSpPr>
        <p:spPr/>
        <p:txBody>
          <a:bodyPr/>
          <a:lstStyle/>
          <a:p>
            <a:fld id="{E8809E7B-9906-4A23-A7A5-0D1DD30F2B82}" type="datetimeFigureOut">
              <a:rPr lang="en-US" smtClean="0"/>
              <a:t>07.03.22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2914073679"/>
      </p:ext>
    </p:extLst>
  </p:cSld>
  <p:clrMapOvr>
    <a:masterClrMapping/>
  </p:clrMapOvr>
  <p:transition>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l-PL" smtClean="0"/>
              <a:t>Kliknij, aby edytować styl</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smtClean="0"/>
              <a:t>Kliknij, aby edytować style wzorca tekstu</a:t>
            </a:r>
          </a:p>
        </p:txBody>
      </p:sp>
      <p:sp>
        <p:nvSpPr>
          <p:cNvPr id="4" name="Date Placeholder 3"/>
          <p:cNvSpPr>
            <a:spLocks noGrp="1"/>
          </p:cNvSpPr>
          <p:nvPr>
            <p:ph type="dt" sz="half" idx="10"/>
          </p:nvPr>
        </p:nvSpPr>
        <p:spPr/>
        <p:txBody>
          <a:bodyPr/>
          <a:lstStyle/>
          <a:p>
            <a:fld id="{E8809E7B-9906-4A23-A7A5-0D1DD30F2B82}" type="datetimeFigureOut">
              <a:rPr lang="en-US" smtClean="0"/>
              <a:t>07.03.22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4044011624"/>
      </p:ext>
    </p:extLst>
  </p:cSld>
  <p:clrMapOvr>
    <a:masterClrMapping/>
  </p:clrMapOvr>
  <p:transition>
    <p:cut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Date Placeholder 4"/>
          <p:cNvSpPr>
            <a:spLocks noGrp="1"/>
          </p:cNvSpPr>
          <p:nvPr>
            <p:ph type="dt" sz="half" idx="10"/>
          </p:nvPr>
        </p:nvSpPr>
        <p:spPr/>
        <p:txBody>
          <a:bodyPr/>
          <a:lstStyle/>
          <a:p>
            <a:fld id="{E8809E7B-9906-4A23-A7A5-0D1DD30F2B82}" type="datetimeFigureOut">
              <a:rPr lang="en-US" smtClean="0"/>
              <a:t>07.03.22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962342989"/>
      </p:ext>
    </p:extLst>
  </p:cSld>
  <p:clrMapOvr>
    <a:masterClrMapping/>
  </p:clrMapOvr>
  <p:transition>
    <p:cut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l-PL" smtClean="0"/>
              <a:t>Kliknij, aby edytować styl</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Content Placeholder 3"/>
          <p:cNvSpPr>
            <a:spLocks noGrp="1"/>
          </p:cNvSpPr>
          <p:nvPr>
            <p:ph sz="half" idx="2"/>
          </p:nvPr>
        </p:nvSpPr>
        <p:spPr>
          <a:xfrm>
            <a:off x="839788" y="2505075"/>
            <a:ext cx="5157787" cy="3684588"/>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Content Placeholder 5"/>
          <p:cNvSpPr>
            <a:spLocks noGrp="1"/>
          </p:cNvSpPr>
          <p:nvPr>
            <p:ph sz="quarter" idx="4"/>
          </p:nvPr>
        </p:nvSpPr>
        <p:spPr>
          <a:xfrm>
            <a:off x="6172200" y="2505075"/>
            <a:ext cx="5183188" cy="3684588"/>
          </a:xfrm>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7" name="Date Placeholder 6"/>
          <p:cNvSpPr>
            <a:spLocks noGrp="1"/>
          </p:cNvSpPr>
          <p:nvPr>
            <p:ph type="dt" sz="half" idx="10"/>
          </p:nvPr>
        </p:nvSpPr>
        <p:spPr/>
        <p:txBody>
          <a:bodyPr/>
          <a:lstStyle/>
          <a:p>
            <a:fld id="{E8809E7B-9906-4A23-A7A5-0D1DD30F2B82}" type="datetimeFigureOut">
              <a:rPr lang="en-US" smtClean="0"/>
              <a:t>07.03.22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2646199513"/>
      </p:ext>
    </p:extLst>
  </p:cSld>
  <p:clrMapOvr>
    <a:masterClrMapping/>
  </p:clrMapOvr>
  <p:transition>
    <p:cut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Kliknij, aby edytować styl</a:t>
            </a:r>
            <a:endParaRPr lang="en-US" dirty="0"/>
          </a:p>
        </p:txBody>
      </p:sp>
      <p:sp>
        <p:nvSpPr>
          <p:cNvPr id="3" name="Date Placeholder 2"/>
          <p:cNvSpPr>
            <a:spLocks noGrp="1"/>
          </p:cNvSpPr>
          <p:nvPr>
            <p:ph type="dt" sz="half" idx="10"/>
          </p:nvPr>
        </p:nvSpPr>
        <p:spPr/>
        <p:txBody>
          <a:bodyPr/>
          <a:lstStyle/>
          <a:p>
            <a:fld id="{E8809E7B-9906-4A23-A7A5-0D1DD30F2B82}" type="datetimeFigureOut">
              <a:rPr lang="en-US" smtClean="0"/>
              <a:t>07.03.22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2838713125"/>
      </p:ext>
    </p:extLst>
  </p:cSld>
  <p:clrMapOvr>
    <a:masterClrMapping/>
  </p:clrMapOvr>
  <p:transition>
    <p:cut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809E7B-9906-4A23-A7A5-0D1DD30F2B82}" type="datetimeFigureOut">
              <a:rPr lang="en-US" smtClean="0"/>
              <a:t>07.03.22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503285939"/>
      </p:ext>
    </p:extLst>
  </p:cSld>
  <p:clrMapOvr>
    <a:masterClrMapping/>
  </p:clrMapOvr>
  <p:transition>
    <p:cut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smtClean="0"/>
              <a:t>Kliknij, aby edytować styl</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smtClean="0"/>
              <a:t>Kliknij, aby edytować style wzorca tekstu</a:t>
            </a:r>
          </a:p>
        </p:txBody>
      </p:sp>
      <p:sp>
        <p:nvSpPr>
          <p:cNvPr id="5" name="Date Placeholder 4"/>
          <p:cNvSpPr>
            <a:spLocks noGrp="1"/>
          </p:cNvSpPr>
          <p:nvPr>
            <p:ph type="dt" sz="half" idx="10"/>
          </p:nvPr>
        </p:nvSpPr>
        <p:spPr/>
        <p:txBody>
          <a:bodyPr/>
          <a:lstStyle/>
          <a:p>
            <a:fld id="{E8809E7B-9906-4A23-A7A5-0D1DD30F2B82}" type="datetimeFigureOut">
              <a:rPr lang="en-US" smtClean="0"/>
              <a:t>07.03.22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983452684"/>
      </p:ext>
    </p:extLst>
  </p:cSld>
  <p:clrMapOvr>
    <a:masterClrMapping/>
  </p:clrMapOvr>
  <p:transition>
    <p:cut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smtClean="0"/>
              <a:t>Kliknij, aby edytować styl</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smtClean="0"/>
              <a:t>Kliknij ikonę, aby dodać obraz</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smtClean="0"/>
              <a:t>Kliknij, aby edytować style wzorca tekstu</a:t>
            </a:r>
          </a:p>
        </p:txBody>
      </p:sp>
      <p:sp>
        <p:nvSpPr>
          <p:cNvPr id="5" name="Date Placeholder 4"/>
          <p:cNvSpPr>
            <a:spLocks noGrp="1"/>
          </p:cNvSpPr>
          <p:nvPr>
            <p:ph type="dt" sz="half" idx="10"/>
          </p:nvPr>
        </p:nvSpPr>
        <p:spPr/>
        <p:txBody>
          <a:bodyPr/>
          <a:lstStyle/>
          <a:p>
            <a:fld id="{E8809E7B-9906-4A23-A7A5-0D1DD30F2B82}" type="datetimeFigureOut">
              <a:rPr lang="en-US" smtClean="0"/>
              <a:t>07.03.22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B697B0-4516-44EF-98C9-9886331118AB}" type="slidenum">
              <a:rPr lang="en-US" smtClean="0"/>
              <a:t>‹#›</a:t>
            </a:fld>
            <a:endParaRPr lang="en-US"/>
          </a:p>
        </p:txBody>
      </p:sp>
    </p:spTree>
    <p:extLst>
      <p:ext uri="{BB962C8B-B14F-4D97-AF65-F5344CB8AC3E}">
        <p14:creationId xmlns:p14="http://schemas.microsoft.com/office/powerpoint/2010/main" val="3725644137"/>
      </p:ext>
    </p:extLst>
  </p:cSld>
  <p:clrMapOvr>
    <a:masterClrMapping/>
  </p:clrMapOvr>
  <p:transition>
    <p:cut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smtClean="0"/>
              <a:t>Kliknij, aby edytować styl</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809E7B-9906-4A23-A7A5-0D1DD30F2B82}" type="datetimeFigureOut">
              <a:rPr lang="en-US" smtClean="0"/>
              <a:t>07.03.22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697B0-4516-44EF-98C9-9886331118AB}" type="slidenum">
              <a:rPr lang="en-US" smtClean="0"/>
              <a:t>‹#›</a:t>
            </a:fld>
            <a:endParaRPr lang="en-US"/>
          </a:p>
        </p:txBody>
      </p:sp>
    </p:spTree>
    <p:extLst>
      <p:ext uri="{BB962C8B-B14F-4D97-AF65-F5344CB8AC3E}">
        <p14:creationId xmlns:p14="http://schemas.microsoft.com/office/powerpoint/2010/main" val="29150335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ut thruBlk="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Kodowanie </a:t>
            </a:r>
            <a:r>
              <a:rPr lang="pl-PL" smtClean="0"/>
              <a:t>Huffmana</a:t>
            </a:r>
            <a:endParaRPr lang="en-US" dirty="0"/>
          </a:p>
        </p:txBody>
      </p:sp>
      <p:sp>
        <p:nvSpPr>
          <p:cNvPr id="3" name="Podtytuł 2"/>
          <p:cNvSpPr>
            <a:spLocks noGrp="1"/>
          </p:cNvSpPr>
          <p:nvPr>
            <p:ph type="subTitle" idx="1"/>
          </p:nvPr>
        </p:nvSpPr>
        <p:spPr/>
        <p:txBody>
          <a:bodyPr/>
          <a:lstStyle/>
          <a:p>
            <a:r>
              <a:rPr lang="pl-PL" dirty="0" smtClean="0"/>
              <a:t>Czyli jak napisać więcej, żeby było mniej.</a:t>
            </a:r>
            <a:endParaRPr lang="en-US" dirty="0"/>
          </a:p>
        </p:txBody>
      </p:sp>
    </p:spTree>
    <p:extLst>
      <p:ext uri="{BB962C8B-B14F-4D97-AF65-F5344CB8AC3E}">
        <p14:creationId xmlns:p14="http://schemas.microsoft.com/office/powerpoint/2010/main" val="3070926936"/>
      </p:ext>
    </p:extLst>
  </p:cSld>
  <p:clrMapOvr>
    <a:masterClrMapping/>
  </p:clrMapOvr>
  <p:transition>
    <p:cut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4552239" cy="424864"/>
          </a:xfrm>
        </p:spPr>
        <p:txBody>
          <a:bodyPr/>
          <a:lstStyle/>
          <a:p>
            <a:r>
              <a:rPr lang="pl-PL" dirty="0" smtClean="0">
                <a:solidFill>
                  <a:srgbClr val="00B0F0"/>
                </a:solidFill>
              </a:rPr>
              <a:t>Mierzenie informacji w bitach</a:t>
            </a:r>
            <a:endParaRPr lang="pl-PL" dirty="0"/>
          </a:p>
        </p:txBody>
      </p:sp>
      <p:pic>
        <p:nvPicPr>
          <p:cNvPr id="4" name="Obraz 3"/>
          <p:cNvPicPr>
            <a:picLocks noChangeAspect="1"/>
          </p:cNvPicPr>
          <p:nvPr/>
        </p:nvPicPr>
        <p:blipFill>
          <a:blip r:embed="rId2"/>
          <a:stretch>
            <a:fillRect/>
          </a:stretch>
        </p:blipFill>
        <p:spPr>
          <a:xfrm>
            <a:off x="726343" y="1322274"/>
            <a:ext cx="3880826" cy="608602"/>
          </a:xfrm>
          <a:prstGeom prst="rect">
            <a:avLst/>
          </a:prstGeom>
        </p:spPr>
      </p:pic>
      <p:sp>
        <p:nvSpPr>
          <p:cNvPr id="10" name="Symbol zastępczy tekstu 2"/>
          <p:cNvSpPr txBox="1">
            <a:spLocks/>
          </p:cNvSpPr>
          <p:nvPr/>
        </p:nvSpPr>
        <p:spPr>
          <a:xfrm>
            <a:off x="726343" y="1998262"/>
            <a:ext cx="3880826" cy="12021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Skoro mierzymy informacje w postaci jedynek i zer, bazą logarytmu będzie 2.</a:t>
            </a:r>
          </a:p>
          <a:p>
            <a:endParaRPr lang="pl-PL" dirty="0"/>
          </a:p>
        </p:txBody>
      </p:sp>
      <p:pic>
        <p:nvPicPr>
          <p:cNvPr id="5122" name="Picture 2" descr="046261.jpg (437×4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403" y="3000947"/>
            <a:ext cx="1327533" cy="1391328"/>
          </a:xfrm>
          <a:prstGeom prst="rect">
            <a:avLst/>
          </a:prstGeom>
          <a:noFill/>
          <a:extLst>
            <a:ext uri="{909E8E84-426E-40DD-AFC4-6F175D3DCCD1}">
              <a14:hiddenFill xmlns:a14="http://schemas.microsoft.com/office/drawing/2010/main">
                <a:solidFill>
                  <a:srgbClr val="FFFFFF"/>
                </a:solidFill>
              </a14:hiddenFill>
            </a:ext>
          </a:extLst>
        </p:spPr>
      </p:pic>
      <p:sp>
        <p:nvSpPr>
          <p:cNvPr id="13" name="Symbol zastępczy tekstu 2"/>
          <p:cNvSpPr txBox="1">
            <a:spLocks/>
          </p:cNvSpPr>
          <p:nvPr/>
        </p:nvSpPr>
        <p:spPr>
          <a:xfrm>
            <a:off x="2364643" y="3133642"/>
            <a:ext cx="2984597" cy="11259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Sześć zdarzeń z tym samym P.</a:t>
            </a:r>
          </a:p>
          <a:p>
            <a:r>
              <a:rPr lang="pl-PL" sz="1800" dirty="0" smtClean="0"/>
              <a:t>P(x) = 1/6</a:t>
            </a:r>
          </a:p>
          <a:p>
            <a:r>
              <a:rPr lang="pl-PL" sz="1800" dirty="0" smtClean="0"/>
              <a:t>I(x) =  ~2.6 bitów</a:t>
            </a:r>
            <a:endParaRPr lang="pl-PL" sz="1800" dirty="0"/>
          </a:p>
          <a:p>
            <a:endParaRPr lang="pl-PL" sz="1800" dirty="0" smtClean="0"/>
          </a:p>
          <a:p>
            <a:endParaRPr lang="pl-PL" dirty="0"/>
          </a:p>
        </p:txBody>
      </p:sp>
      <p:pic>
        <p:nvPicPr>
          <p:cNvPr id="5" name="Obraz 4"/>
          <p:cNvPicPr>
            <a:picLocks noChangeAspect="1"/>
          </p:cNvPicPr>
          <p:nvPr/>
        </p:nvPicPr>
        <p:blipFill>
          <a:blip r:embed="rId4"/>
          <a:stretch>
            <a:fillRect/>
          </a:stretch>
        </p:blipFill>
        <p:spPr>
          <a:xfrm>
            <a:off x="5560947" y="3000947"/>
            <a:ext cx="1477181" cy="1391328"/>
          </a:xfrm>
          <a:prstGeom prst="rect">
            <a:avLst/>
          </a:prstGeom>
        </p:spPr>
      </p:pic>
      <p:sp>
        <p:nvSpPr>
          <p:cNvPr id="15" name="Symbol zastępczy tekstu 2"/>
          <p:cNvSpPr txBox="1">
            <a:spLocks/>
          </p:cNvSpPr>
          <p:nvPr/>
        </p:nvSpPr>
        <p:spPr>
          <a:xfrm>
            <a:off x="7264952" y="3129177"/>
            <a:ext cx="2984597" cy="11259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2 zdarzenia z tym samym P.</a:t>
            </a:r>
          </a:p>
          <a:p>
            <a:r>
              <a:rPr lang="pl-PL" sz="1800" dirty="0" smtClean="0"/>
              <a:t>P(x) = 1/2</a:t>
            </a:r>
          </a:p>
          <a:p>
            <a:r>
              <a:rPr lang="pl-PL" sz="1800" dirty="0" smtClean="0"/>
              <a:t>I(x) =  1 bit</a:t>
            </a:r>
            <a:endParaRPr lang="pl-PL" sz="1800" dirty="0"/>
          </a:p>
          <a:p>
            <a:endParaRPr lang="pl-PL" sz="1800" dirty="0" smtClean="0"/>
          </a:p>
          <a:p>
            <a:endParaRPr lang="pl-PL" dirty="0"/>
          </a:p>
        </p:txBody>
      </p:sp>
    </p:spTree>
    <p:extLst>
      <p:ext uri="{BB962C8B-B14F-4D97-AF65-F5344CB8AC3E}">
        <p14:creationId xmlns:p14="http://schemas.microsoft.com/office/powerpoint/2010/main" val="655525022"/>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Mierzenie informacji grup wydarzeń – „Entropia”</a:t>
            </a:r>
          </a:p>
          <a:p>
            <a:endParaRPr lang="pl-PL" dirty="0"/>
          </a:p>
        </p:txBody>
      </p:sp>
      <p:sp>
        <p:nvSpPr>
          <p:cNvPr id="19" name="Symbol zastępczy tekstu 2"/>
          <p:cNvSpPr txBox="1">
            <a:spLocks/>
          </p:cNvSpPr>
          <p:nvPr/>
        </p:nvSpPr>
        <p:spPr>
          <a:xfrm>
            <a:off x="726343" y="1279769"/>
            <a:ext cx="9191380" cy="74832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a:t>Entropia wg. </a:t>
            </a:r>
            <a:r>
              <a:rPr lang="pl-PL" sz="1800" dirty="0" err="1"/>
              <a:t>Shannona</a:t>
            </a:r>
            <a:r>
              <a:rPr lang="pl-PL" sz="1800" dirty="0"/>
              <a:t> </a:t>
            </a:r>
            <a:r>
              <a:rPr lang="pl-PL" sz="1800" dirty="0" smtClean="0"/>
              <a:t>H(x) jest </a:t>
            </a:r>
            <a:r>
              <a:rPr lang="pl-PL" sz="1800" dirty="0"/>
              <a:t>to sposób wyrażania prawdopodobieństwa wystąpienia informacji. Im bardziej </a:t>
            </a:r>
            <a:r>
              <a:rPr lang="pl-PL" sz="1800" dirty="0" smtClean="0"/>
              <a:t>różny rozkład prawdopodobieństwa</a:t>
            </a:r>
            <a:r>
              <a:rPr lang="pl-PL" sz="1800" dirty="0"/>
              <a:t>, tym większa entropia.</a:t>
            </a:r>
            <a:endParaRPr lang="pl-PL" dirty="0"/>
          </a:p>
        </p:txBody>
      </p:sp>
      <p:pic>
        <p:nvPicPr>
          <p:cNvPr id="4" name="Obraz 3"/>
          <p:cNvPicPr>
            <a:picLocks noChangeAspect="1"/>
          </p:cNvPicPr>
          <p:nvPr/>
        </p:nvPicPr>
        <p:blipFill>
          <a:blip r:embed="rId3"/>
          <a:stretch>
            <a:fillRect/>
          </a:stretch>
        </p:blipFill>
        <p:spPr>
          <a:xfrm>
            <a:off x="1171512" y="2232487"/>
            <a:ext cx="4347218" cy="2203939"/>
          </a:xfrm>
          <a:prstGeom prst="rect">
            <a:avLst/>
          </a:prstGeom>
        </p:spPr>
      </p:pic>
      <p:pic>
        <p:nvPicPr>
          <p:cNvPr id="5" name="Obraz 4"/>
          <p:cNvPicPr>
            <a:picLocks noChangeAspect="1"/>
          </p:cNvPicPr>
          <p:nvPr/>
        </p:nvPicPr>
        <p:blipFill>
          <a:blip r:embed="rId4"/>
          <a:stretch>
            <a:fillRect/>
          </a:stretch>
        </p:blipFill>
        <p:spPr>
          <a:xfrm>
            <a:off x="6043406" y="2232487"/>
            <a:ext cx="4483917" cy="2210098"/>
          </a:xfrm>
          <a:prstGeom prst="rect">
            <a:avLst/>
          </a:prstGeom>
        </p:spPr>
      </p:pic>
      <p:sp>
        <p:nvSpPr>
          <p:cNvPr id="11" name="Symbol zastępczy tekstu 2"/>
          <p:cNvSpPr txBox="1">
            <a:spLocks/>
          </p:cNvSpPr>
          <p:nvPr/>
        </p:nvSpPr>
        <p:spPr>
          <a:xfrm>
            <a:off x="2837430" y="4630407"/>
            <a:ext cx="2860471" cy="399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H(x) = </a:t>
            </a:r>
            <a:r>
              <a:rPr lang="el-GR" sz="1800" dirty="0" smtClean="0"/>
              <a:t>Σ</a:t>
            </a:r>
            <a:r>
              <a:rPr lang="pl-PL" sz="1800" dirty="0" smtClean="0"/>
              <a:t>(i = 1, n) P(x</a:t>
            </a:r>
            <a:r>
              <a:rPr lang="pl-PL" sz="1800" baseline="-25000" dirty="0" smtClean="0"/>
              <a:t>i</a:t>
            </a:r>
            <a:r>
              <a:rPr lang="pl-PL" sz="1800" dirty="0" smtClean="0"/>
              <a:t>) * I(x</a:t>
            </a:r>
            <a:r>
              <a:rPr lang="pl-PL" sz="1800" baseline="-25000" dirty="0" smtClean="0"/>
              <a:t>i</a:t>
            </a:r>
            <a:r>
              <a:rPr lang="pl-PL" sz="1800" dirty="0" smtClean="0"/>
              <a:t>) </a:t>
            </a:r>
            <a:endParaRPr lang="pl-PL" sz="1800" dirty="0"/>
          </a:p>
        </p:txBody>
      </p:sp>
      <p:sp>
        <p:nvSpPr>
          <p:cNvPr id="13" name="Symbol zastępczy tekstu 2"/>
          <p:cNvSpPr txBox="1">
            <a:spLocks/>
          </p:cNvSpPr>
          <p:nvPr/>
        </p:nvSpPr>
        <p:spPr>
          <a:xfrm>
            <a:off x="1332291" y="5224134"/>
            <a:ext cx="4365610" cy="399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H(S) = 0.3 * I(s) + 0.5 * I(r) + 0.2 * I(w)</a:t>
            </a:r>
            <a:endParaRPr lang="pl-PL" sz="1800" dirty="0"/>
          </a:p>
        </p:txBody>
      </p:sp>
      <p:sp>
        <p:nvSpPr>
          <p:cNvPr id="15" name="Symbol zastępczy tekstu 2"/>
          <p:cNvSpPr txBox="1">
            <a:spLocks/>
          </p:cNvSpPr>
          <p:nvPr/>
        </p:nvSpPr>
        <p:spPr>
          <a:xfrm>
            <a:off x="6284461" y="5229928"/>
            <a:ext cx="4365610" cy="399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H(P) = 0.9 * I(s) + 0.1 * I(r) + 0.0 * I(w)</a:t>
            </a:r>
            <a:endParaRPr lang="pl-PL" sz="1800" dirty="0"/>
          </a:p>
        </p:txBody>
      </p:sp>
      <p:sp>
        <p:nvSpPr>
          <p:cNvPr id="17" name="Symbol zastępczy tekstu 2"/>
          <p:cNvSpPr txBox="1">
            <a:spLocks/>
          </p:cNvSpPr>
          <p:nvPr/>
        </p:nvSpPr>
        <p:spPr>
          <a:xfrm>
            <a:off x="1332291" y="5617988"/>
            <a:ext cx="4365610" cy="399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H(S) = 1.49</a:t>
            </a:r>
            <a:endParaRPr lang="pl-PL" sz="1800" dirty="0"/>
          </a:p>
        </p:txBody>
      </p:sp>
      <p:sp>
        <p:nvSpPr>
          <p:cNvPr id="18" name="Symbol zastępczy tekstu 2"/>
          <p:cNvSpPr txBox="1">
            <a:spLocks/>
          </p:cNvSpPr>
          <p:nvPr/>
        </p:nvSpPr>
        <p:spPr>
          <a:xfrm>
            <a:off x="6284461" y="5617988"/>
            <a:ext cx="4365610" cy="3997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H(P) = 0.47</a:t>
            </a:r>
            <a:endParaRPr lang="pl-PL" sz="1800" dirty="0"/>
          </a:p>
        </p:txBody>
      </p:sp>
    </p:spTree>
    <p:extLst>
      <p:ext uri="{BB962C8B-B14F-4D97-AF65-F5344CB8AC3E}">
        <p14:creationId xmlns:p14="http://schemas.microsoft.com/office/powerpoint/2010/main" val="2746308208"/>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Entropia </a:t>
            </a:r>
            <a:r>
              <a:rPr lang="pl-PL" dirty="0" err="1" smtClean="0">
                <a:solidFill>
                  <a:srgbClr val="00B0F0"/>
                </a:solidFill>
              </a:rPr>
              <a:t>Shannona</a:t>
            </a:r>
            <a:r>
              <a:rPr lang="pl-PL" dirty="0" smtClean="0">
                <a:solidFill>
                  <a:srgbClr val="00B0F0"/>
                </a:solidFill>
              </a:rPr>
              <a:t> ciąg dalszy</a:t>
            </a:r>
          </a:p>
          <a:p>
            <a:endParaRPr lang="pl-PL" dirty="0"/>
          </a:p>
        </p:txBody>
      </p:sp>
      <p:pic>
        <p:nvPicPr>
          <p:cNvPr id="7170" name="Picture 2" descr="entropy.jpg (709×6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249" y="1524187"/>
            <a:ext cx="4380565" cy="3849213"/>
          </a:xfrm>
          <a:prstGeom prst="rect">
            <a:avLst/>
          </a:prstGeom>
          <a:noFill/>
          <a:extLst>
            <a:ext uri="{909E8E84-426E-40DD-AFC4-6F175D3DCCD1}">
              <a14:hiddenFill xmlns:a14="http://schemas.microsoft.com/office/drawing/2010/main">
                <a:solidFill>
                  <a:srgbClr val="FFFFFF"/>
                </a:solidFill>
              </a14:hiddenFill>
            </a:ext>
          </a:extLst>
        </p:spPr>
      </p:pic>
      <p:sp>
        <p:nvSpPr>
          <p:cNvPr id="12" name="Symbol zastępczy tekstu 2"/>
          <p:cNvSpPr txBox="1">
            <a:spLocks/>
          </p:cNvSpPr>
          <p:nvPr/>
        </p:nvSpPr>
        <p:spPr>
          <a:xfrm>
            <a:off x="726343" y="1279769"/>
            <a:ext cx="4993139" cy="426041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Co oznacza „entropia”? Shannon sam nie wiedział jak nazwać to coś więc popytał kolegów.</a:t>
            </a:r>
          </a:p>
          <a:p>
            <a:r>
              <a:rPr lang="pl-PL" sz="1800" dirty="0" smtClean="0"/>
              <a:t>John von Neumann zarzucił pomysł by użyć słowa „entropia” gdyż w statystyce oznacza ona głównie brak porządku i chaos.</a:t>
            </a:r>
            <a:br>
              <a:rPr lang="pl-PL" sz="1800" dirty="0" smtClean="0"/>
            </a:br>
            <a:r>
              <a:rPr lang="pl-PL" sz="1800" dirty="0" smtClean="0"/>
              <a:t/>
            </a:r>
            <a:br>
              <a:rPr lang="pl-PL" sz="1800" dirty="0" smtClean="0"/>
            </a:br>
            <a:endParaRPr lang="pl-PL" sz="1800" dirty="0" smtClean="0"/>
          </a:p>
          <a:p>
            <a:r>
              <a:rPr lang="pl-PL" sz="1800" dirty="0" smtClean="0"/>
              <a:t>„…Nikt nie wie co dokładnie jest entropią, więc jak ktoś cię zapyta to masz nad nim przewagę.” </a:t>
            </a:r>
            <a:br>
              <a:rPr lang="pl-PL" sz="1800" dirty="0" smtClean="0"/>
            </a:br>
            <a:r>
              <a:rPr lang="pl-PL" sz="1800" dirty="0" smtClean="0"/>
              <a:t>- Neumann</a:t>
            </a:r>
            <a:endParaRPr lang="pl-PL" dirty="0"/>
          </a:p>
        </p:txBody>
      </p:sp>
    </p:spTree>
    <p:extLst>
      <p:ext uri="{BB962C8B-B14F-4D97-AF65-F5344CB8AC3E}">
        <p14:creationId xmlns:p14="http://schemas.microsoft.com/office/powerpoint/2010/main" val="1449630985"/>
      </p:ext>
    </p:extLst>
  </p:cSld>
  <p:clrMapOvr>
    <a:masterClrMapping/>
  </p:clrMapOvr>
  <p:transition>
    <p:cut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Entropia w praktyce</a:t>
            </a:r>
          </a:p>
          <a:p>
            <a:endParaRPr lang="pl-PL" dirty="0"/>
          </a:p>
        </p:txBody>
      </p:sp>
      <p:sp>
        <p:nvSpPr>
          <p:cNvPr id="5" name="Prostokąt 4"/>
          <p:cNvSpPr/>
          <p:nvPr/>
        </p:nvSpPr>
        <p:spPr>
          <a:xfrm>
            <a:off x="1335942" y="1535723"/>
            <a:ext cx="1336919" cy="750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Źródło</a:t>
            </a:r>
            <a:endParaRPr lang="en-US" dirty="0"/>
          </a:p>
        </p:txBody>
      </p:sp>
      <p:sp>
        <p:nvSpPr>
          <p:cNvPr id="6" name="Prostokąt 5"/>
          <p:cNvSpPr/>
          <p:nvPr/>
        </p:nvSpPr>
        <p:spPr>
          <a:xfrm>
            <a:off x="3598496" y="1535723"/>
            <a:ext cx="1336919" cy="7502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Enkoder</a:t>
            </a:r>
            <a:endParaRPr lang="en-US" dirty="0"/>
          </a:p>
        </p:txBody>
      </p:sp>
      <p:sp>
        <p:nvSpPr>
          <p:cNvPr id="7" name="Prostokąt 6"/>
          <p:cNvSpPr/>
          <p:nvPr/>
        </p:nvSpPr>
        <p:spPr>
          <a:xfrm>
            <a:off x="7631234" y="1535722"/>
            <a:ext cx="1336919" cy="7502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Dekoder</a:t>
            </a:r>
            <a:endParaRPr lang="en-US" dirty="0"/>
          </a:p>
        </p:txBody>
      </p:sp>
      <p:sp>
        <p:nvSpPr>
          <p:cNvPr id="8" name="Prostokąt 7"/>
          <p:cNvSpPr/>
          <p:nvPr/>
        </p:nvSpPr>
        <p:spPr>
          <a:xfrm>
            <a:off x="9893788" y="1535721"/>
            <a:ext cx="1336919" cy="75027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Odbiorca</a:t>
            </a:r>
            <a:endParaRPr lang="en-US" dirty="0"/>
          </a:p>
        </p:txBody>
      </p:sp>
      <p:cxnSp>
        <p:nvCxnSpPr>
          <p:cNvPr id="9" name="Łącznik prosty ze strzałką 8"/>
          <p:cNvCxnSpPr>
            <a:stCxn id="5" idx="3"/>
            <a:endCxn id="6" idx="1"/>
          </p:cNvCxnSpPr>
          <p:nvPr/>
        </p:nvCxnSpPr>
        <p:spPr>
          <a:xfrm>
            <a:off x="2672861" y="1910862"/>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a:off x="8968153" y="1918919"/>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p:cNvCxnSpPr>
            <a:endCxn id="7" idx="1"/>
          </p:cNvCxnSpPr>
          <p:nvPr/>
        </p:nvCxnSpPr>
        <p:spPr>
          <a:xfrm flipV="1">
            <a:off x="4935415" y="1910861"/>
            <a:ext cx="2695819" cy="80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pole tekstowe 1"/>
          <p:cNvSpPr txBox="1"/>
          <p:nvPr/>
        </p:nvSpPr>
        <p:spPr>
          <a:xfrm>
            <a:off x="1443189" y="2289147"/>
            <a:ext cx="1122423" cy="1477328"/>
          </a:xfrm>
          <a:prstGeom prst="rect">
            <a:avLst/>
          </a:prstGeom>
          <a:noFill/>
        </p:spPr>
        <p:txBody>
          <a:bodyPr wrap="none" rtlCol="0">
            <a:spAutoFit/>
          </a:bodyPr>
          <a:lstStyle/>
          <a:p>
            <a:r>
              <a:rPr lang="pl-PL" dirty="0" smtClean="0"/>
              <a:t>P(A) = 1/4</a:t>
            </a:r>
          </a:p>
          <a:p>
            <a:r>
              <a:rPr lang="pl-PL" dirty="0" smtClean="0"/>
              <a:t>P(B) = 1/4</a:t>
            </a:r>
          </a:p>
          <a:p>
            <a:r>
              <a:rPr lang="pl-PL" dirty="0" smtClean="0"/>
              <a:t>P(C) = 1/4</a:t>
            </a:r>
          </a:p>
          <a:p>
            <a:r>
              <a:rPr lang="pl-PL" dirty="0" smtClean="0"/>
              <a:t>P(D) = 1/4</a:t>
            </a:r>
            <a:endParaRPr lang="en-US" dirty="0" smtClean="0"/>
          </a:p>
          <a:p>
            <a:endParaRPr lang="en-US" dirty="0"/>
          </a:p>
        </p:txBody>
      </p:sp>
      <p:sp>
        <p:nvSpPr>
          <p:cNvPr id="13" name="pole tekstowe 12"/>
          <p:cNvSpPr txBox="1"/>
          <p:nvPr/>
        </p:nvSpPr>
        <p:spPr>
          <a:xfrm>
            <a:off x="3790945" y="2289147"/>
            <a:ext cx="899605" cy="1477328"/>
          </a:xfrm>
          <a:prstGeom prst="rect">
            <a:avLst/>
          </a:prstGeom>
          <a:noFill/>
        </p:spPr>
        <p:txBody>
          <a:bodyPr wrap="none" rtlCol="0">
            <a:spAutoFit/>
          </a:bodyPr>
          <a:lstStyle/>
          <a:p>
            <a:pPr algn="ctr"/>
            <a:r>
              <a:rPr lang="pl-PL" dirty="0" smtClean="0"/>
              <a:t>A – 1</a:t>
            </a:r>
          </a:p>
          <a:p>
            <a:pPr algn="ctr"/>
            <a:r>
              <a:rPr lang="pl-PL" dirty="0" smtClean="0"/>
              <a:t>B – 01</a:t>
            </a:r>
          </a:p>
          <a:p>
            <a:pPr algn="ctr"/>
            <a:r>
              <a:rPr lang="pl-PL" dirty="0" smtClean="0"/>
              <a:t>C – 000</a:t>
            </a:r>
          </a:p>
          <a:p>
            <a:pPr algn="ctr"/>
            <a:r>
              <a:rPr lang="pl-PL" dirty="0" smtClean="0"/>
              <a:t>D – 001</a:t>
            </a:r>
            <a:endParaRPr lang="en-US" dirty="0" smtClean="0"/>
          </a:p>
          <a:p>
            <a:pPr algn="ctr"/>
            <a:endParaRPr lang="en-US" dirty="0"/>
          </a:p>
        </p:txBody>
      </p:sp>
      <p:sp>
        <p:nvSpPr>
          <p:cNvPr id="14" name="pole tekstowe 13"/>
          <p:cNvSpPr txBox="1"/>
          <p:nvPr/>
        </p:nvSpPr>
        <p:spPr>
          <a:xfrm>
            <a:off x="710199" y="3884865"/>
            <a:ext cx="2588402" cy="646331"/>
          </a:xfrm>
          <a:prstGeom prst="rect">
            <a:avLst/>
          </a:prstGeom>
          <a:noFill/>
        </p:spPr>
        <p:txBody>
          <a:bodyPr wrap="none" rtlCol="0">
            <a:spAutoFit/>
          </a:bodyPr>
          <a:lstStyle/>
          <a:p>
            <a:pPr algn="ctr"/>
            <a:r>
              <a:rPr lang="pl-PL" dirty="0" smtClean="0"/>
              <a:t>Średnia długość symboli L</a:t>
            </a:r>
            <a:endParaRPr lang="en-US" dirty="0" smtClean="0"/>
          </a:p>
          <a:p>
            <a:pPr algn="ctr"/>
            <a:endParaRPr lang="en-US" dirty="0"/>
          </a:p>
        </p:txBody>
      </p:sp>
      <p:sp>
        <p:nvSpPr>
          <p:cNvPr id="15" name="pole tekstowe 14"/>
          <p:cNvSpPr txBox="1"/>
          <p:nvPr/>
        </p:nvSpPr>
        <p:spPr>
          <a:xfrm>
            <a:off x="969504" y="4397188"/>
            <a:ext cx="9053037" cy="1477328"/>
          </a:xfrm>
          <a:prstGeom prst="rect">
            <a:avLst/>
          </a:prstGeom>
          <a:noFill/>
        </p:spPr>
        <p:txBody>
          <a:bodyPr wrap="square" rtlCol="0">
            <a:spAutoFit/>
          </a:bodyPr>
          <a:lstStyle/>
          <a:p>
            <a:pPr algn="ctr"/>
            <a:r>
              <a:rPr lang="pl-PL" dirty="0" smtClean="0"/>
              <a:t>L = ¼ * długość(1) + ¼ * długość(01) + ¼ * długość(000) + ¼ * długość(001) </a:t>
            </a:r>
            <a:endParaRPr lang="en-US" dirty="0" smtClean="0"/>
          </a:p>
          <a:p>
            <a:pPr algn="ctr"/>
            <a:r>
              <a:rPr lang="pl-PL" dirty="0" smtClean="0"/>
              <a:t>L = ¼ * 1 + ¼ * 2 + ¼ * 3 + ¼ * 3</a:t>
            </a:r>
          </a:p>
          <a:p>
            <a:pPr algn="ctr"/>
            <a:r>
              <a:rPr lang="pl-PL" dirty="0" smtClean="0"/>
              <a:t>L = 2.25 bitów</a:t>
            </a:r>
            <a:endParaRPr lang="en-US" dirty="0" smtClean="0"/>
          </a:p>
          <a:p>
            <a:pPr algn="ctr"/>
            <a:endParaRPr lang="en-US" dirty="0" smtClean="0"/>
          </a:p>
          <a:p>
            <a:pPr algn="ctr"/>
            <a:endParaRPr lang="en-US" dirty="0"/>
          </a:p>
        </p:txBody>
      </p:sp>
    </p:spTree>
    <p:extLst>
      <p:ext uri="{BB962C8B-B14F-4D97-AF65-F5344CB8AC3E}">
        <p14:creationId xmlns:p14="http://schemas.microsoft.com/office/powerpoint/2010/main" val="4258952125"/>
      </p:ext>
    </p:extLst>
  </p:cSld>
  <p:clrMapOvr>
    <a:masterClrMapping/>
  </p:clrMapOvr>
  <p:transition>
    <p:cut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Entropia w praktyce</a:t>
            </a:r>
          </a:p>
          <a:p>
            <a:endParaRPr lang="pl-PL" dirty="0"/>
          </a:p>
        </p:txBody>
      </p:sp>
      <p:sp>
        <p:nvSpPr>
          <p:cNvPr id="5" name="Prostokąt 4"/>
          <p:cNvSpPr/>
          <p:nvPr/>
        </p:nvSpPr>
        <p:spPr>
          <a:xfrm>
            <a:off x="1335942" y="1535723"/>
            <a:ext cx="1336919" cy="750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Źródło</a:t>
            </a:r>
            <a:endParaRPr lang="en-US" dirty="0"/>
          </a:p>
        </p:txBody>
      </p:sp>
      <p:sp>
        <p:nvSpPr>
          <p:cNvPr id="6" name="Prostokąt 5"/>
          <p:cNvSpPr/>
          <p:nvPr/>
        </p:nvSpPr>
        <p:spPr>
          <a:xfrm>
            <a:off x="3598496" y="1535723"/>
            <a:ext cx="1336919" cy="7502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Enkoder</a:t>
            </a:r>
            <a:endParaRPr lang="en-US" dirty="0"/>
          </a:p>
        </p:txBody>
      </p:sp>
      <p:sp>
        <p:nvSpPr>
          <p:cNvPr id="7" name="Prostokąt 6"/>
          <p:cNvSpPr/>
          <p:nvPr/>
        </p:nvSpPr>
        <p:spPr>
          <a:xfrm>
            <a:off x="7631234" y="1535722"/>
            <a:ext cx="1336919" cy="7502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Dekoder</a:t>
            </a:r>
            <a:endParaRPr lang="en-US" dirty="0"/>
          </a:p>
        </p:txBody>
      </p:sp>
      <p:sp>
        <p:nvSpPr>
          <p:cNvPr id="8" name="Prostokąt 7"/>
          <p:cNvSpPr/>
          <p:nvPr/>
        </p:nvSpPr>
        <p:spPr>
          <a:xfrm>
            <a:off x="9893788" y="1535721"/>
            <a:ext cx="1336919" cy="75027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Odbiorca</a:t>
            </a:r>
            <a:endParaRPr lang="en-US" dirty="0"/>
          </a:p>
        </p:txBody>
      </p:sp>
      <p:cxnSp>
        <p:nvCxnSpPr>
          <p:cNvPr id="9" name="Łącznik prosty ze strzałką 8"/>
          <p:cNvCxnSpPr>
            <a:stCxn id="5" idx="3"/>
            <a:endCxn id="6" idx="1"/>
          </p:cNvCxnSpPr>
          <p:nvPr/>
        </p:nvCxnSpPr>
        <p:spPr>
          <a:xfrm>
            <a:off x="2672861" y="1910862"/>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a:off x="8968153" y="1918919"/>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p:cNvCxnSpPr>
            <a:endCxn id="7" idx="1"/>
          </p:cNvCxnSpPr>
          <p:nvPr/>
        </p:nvCxnSpPr>
        <p:spPr>
          <a:xfrm flipV="1">
            <a:off x="4935415" y="1910861"/>
            <a:ext cx="2695819" cy="80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pole tekstowe 1"/>
          <p:cNvSpPr txBox="1"/>
          <p:nvPr/>
        </p:nvSpPr>
        <p:spPr>
          <a:xfrm>
            <a:off x="1443189" y="2289147"/>
            <a:ext cx="1334020" cy="1477328"/>
          </a:xfrm>
          <a:prstGeom prst="rect">
            <a:avLst/>
          </a:prstGeom>
          <a:noFill/>
        </p:spPr>
        <p:txBody>
          <a:bodyPr wrap="none" rtlCol="0">
            <a:spAutoFit/>
          </a:bodyPr>
          <a:lstStyle/>
          <a:p>
            <a:r>
              <a:rPr lang="pl-PL" dirty="0" smtClean="0"/>
              <a:t>P(A) = 0.5</a:t>
            </a:r>
          </a:p>
          <a:p>
            <a:r>
              <a:rPr lang="pl-PL" dirty="0" smtClean="0"/>
              <a:t>P(B) = 0.25</a:t>
            </a:r>
          </a:p>
          <a:p>
            <a:r>
              <a:rPr lang="pl-PL" dirty="0" smtClean="0"/>
              <a:t>P(C) = 0.125</a:t>
            </a:r>
          </a:p>
          <a:p>
            <a:r>
              <a:rPr lang="pl-PL" dirty="0" smtClean="0"/>
              <a:t>P(D) = 0.125</a:t>
            </a:r>
            <a:endParaRPr lang="en-US" dirty="0" smtClean="0"/>
          </a:p>
          <a:p>
            <a:endParaRPr lang="en-US" dirty="0"/>
          </a:p>
        </p:txBody>
      </p:sp>
      <p:sp>
        <p:nvSpPr>
          <p:cNvPr id="13" name="pole tekstowe 12"/>
          <p:cNvSpPr txBox="1"/>
          <p:nvPr/>
        </p:nvSpPr>
        <p:spPr>
          <a:xfrm>
            <a:off x="3790945" y="2289147"/>
            <a:ext cx="899605" cy="1477328"/>
          </a:xfrm>
          <a:prstGeom prst="rect">
            <a:avLst/>
          </a:prstGeom>
          <a:noFill/>
        </p:spPr>
        <p:txBody>
          <a:bodyPr wrap="none" rtlCol="0">
            <a:spAutoFit/>
          </a:bodyPr>
          <a:lstStyle/>
          <a:p>
            <a:pPr algn="ctr"/>
            <a:r>
              <a:rPr lang="pl-PL" dirty="0" smtClean="0"/>
              <a:t>A – 1</a:t>
            </a:r>
          </a:p>
          <a:p>
            <a:pPr algn="ctr"/>
            <a:r>
              <a:rPr lang="pl-PL" dirty="0" smtClean="0"/>
              <a:t>B – 01</a:t>
            </a:r>
          </a:p>
          <a:p>
            <a:pPr algn="ctr"/>
            <a:r>
              <a:rPr lang="pl-PL" dirty="0" smtClean="0"/>
              <a:t>C – 000</a:t>
            </a:r>
          </a:p>
          <a:p>
            <a:pPr algn="ctr"/>
            <a:r>
              <a:rPr lang="pl-PL" dirty="0" smtClean="0"/>
              <a:t>D – 001</a:t>
            </a:r>
            <a:endParaRPr lang="en-US" dirty="0" smtClean="0"/>
          </a:p>
          <a:p>
            <a:pPr algn="ctr"/>
            <a:endParaRPr lang="en-US" dirty="0"/>
          </a:p>
        </p:txBody>
      </p:sp>
      <p:sp>
        <p:nvSpPr>
          <p:cNvPr id="15" name="pole tekstowe 14"/>
          <p:cNvSpPr txBox="1"/>
          <p:nvPr/>
        </p:nvSpPr>
        <p:spPr>
          <a:xfrm>
            <a:off x="-1390841" y="3766475"/>
            <a:ext cx="9053037" cy="1200329"/>
          </a:xfrm>
          <a:prstGeom prst="rect">
            <a:avLst/>
          </a:prstGeom>
          <a:noFill/>
        </p:spPr>
        <p:txBody>
          <a:bodyPr wrap="square" rtlCol="0">
            <a:spAutoFit/>
          </a:bodyPr>
          <a:lstStyle/>
          <a:p>
            <a:pPr algn="ctr"/>
            <a:r>
              <a:rPr lang="pl-PL" dirty="0" smtClean="0"/>
              <a:t>L = 0.5 * 1 + 0.25 * 2 + 0.125 * 3 + 0.125 * 3</a:t>
            </a:r>
          </a:p>
          <a:p>
            <a:pPr algn="ctr"/>
            <a:r>
              <a:rPr lang="pl-PL" dirty="0" smtClean="0"/>
              <a:t>L = 1.75 bitów</a:t>
            </a:r>
            <a:endParaRPr lang="en-US" dirty="0" smtClean="0"/>
          </a:p>
          <a:p>
            <a:pPr algn="ctr"/>
            <a:endParaRPr lang="en-US" dirty="0" smtClean="0"/>
          </a:p>
          <a:p>
            <a:pPr algn="ctr"/>
            <a:endParaRPr lang="en-US" dirty="0"/>
          </a:p>
        </p:txBody>
      </p:sp>
      <p:sp>
        <p:nvSpPr>
          <p:cNvPr id="16" name="pole tekstowe 15"/>
          <p:cNvSpPr txBox="1"/>
          <p:nvPr/>
        </p:nvSpPr>
        <p:spPr>
          <a:xfrm>
            <a:off x="951574" y="4601964"/>
            <a:ext cx="9053037" cy="1477328"/>
          </a:xfrm>
          <a:prstGeom prst="rect">
            <a:avLst/>
          </a:prstGeom>
          <a:noFill/>
        </p:spPr>
        <p:txBody>
          <a:bodyPr wrap="square" rtlCol="0">
            <a:spAutoFit/>
          </a:bodyPr>
          <a:lstStyle/>
          <a:p>
            <a:r>
              <a:rPr lang="pl-PL" dirty="0" smtClean="0"/>
              <a:t>Według teorii kodowania źródłowego </a:t>
            </a:r>
            <a:r>
              <a:rPr lang="pl-PL" dirty="0" err="1" smtClean="0"/>
              <a:t>Shannona</a:t>
            </a:r>
            <a:r>
              <a:rPr lang="pl-PL" dirty="0" smtClean="0"/>
              <a:t> przy wiadomościach dążącym do nieskończoności, L nie może być mniejsze od H(X) bez straty informacji.</a:t>
            </a:r>
          </a:p>
          <a:p>
            <a:r>
              <a:rPr lang="pl-PL" dirty="0" smtClean="0"/>
              <a:t>L &gt;= H(X)</a:t>
            </a:r>
            <a:endParaRPr lang="en-US" dirty="0" smtClean="0"/>
          </a:p>
          <a:p>
            <a:endParaRPr lang="en-US" dirty="0" smtClean="0"/>
          </a:p>
          <a:p>
            <a:endParaRPr lang="en-US" dirty="0"/>
          </a:p>
        </p:txBody>
      </p:sp>
    </p:spTree>
    <p:extLst>
      <p:ext uri="{BB962C8B-B14F-4D97-AF65-F5344CB8AC3E}">
        <p14:creationId xmlns:p14="http://schemas.microsoft.com/office/powerpoint/2010/main" val="653399872"/>
      </p:ext>
    </p:extLst>
  </p:cSld>
  <p:clrMapOvr>
    <a:masterClrMapping/>
  </p:clrMapOvr>
  <p:transition>
    <p:cut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Po ludzku</a:t>
            </a:r>
          </a:p>
          <a:p>
            <a:endParaRPr lang="pl-PL" dirty="0"/>
          </a:p>
        </p:txBody>
      </p:sp>
      <p:sp>
        <p:nvSpPr>
          <p:cNvPr id="16" name="pole tekstowe 15"/>
          <p:cNvSpPr txBox="1"/>
          <p:nvPr/>
        </p:nvSpPr>
        <p:spPr>
          <a:xfrm>
            <a:off x="4026470" y="650510"/>
            <a:ext cx="7206308" cy="923330"/>
          </a:xfrm>
          <a:prstGeom prst="rect">
            <a:avLst/>
          </a:prstGeom>
          <a:noFill/>
        </p:spPr>
        <p:txBody>
          <a:bodyPr wrap="square" rtlCol="0">
            <a:spAutoFit/>
          </a:bodyPr>
          <a:lstStyle/>
          <a:p>
            <a:r>
              <a:rPr lang="pl-PL" dirty="0" smtClean="0"/>
              <a:t>Ile i jakie pytania musimy zadać jako odbiorca by odgadnąć dany symbol?</a:t>
            </a:r>
          </a:p>
          <a:p>
            <a:endParaRPr lang="en-US" dirty="0" smtClean="0"/>
          </a:p>
          <a:p>
            <a:endParaRPr lang="en-US" dirty="0"/>
          </a:p>
        </p:txBody>
      </p:sp>
      <p:sp>
        <p:nvSpPr>
          <p:cNvPr id="14" name="pole tekstowe 13"/>
          <p:cNvSpPr txBox="1"/>
          <p:nvPr/>
        </p:nvSpPr>
        <p:spPr>
          <a:xfrm>
            <a:off x="878743" y="1361341"/>
            <a:ext cx="1337226" cy="2308324"/>
          </a:xfrm>
          <a:prstGeom prst="rect">
            <a:avLst/>
          </a:prstGeom>
          <a:noFill/>
        </p:spPr>
        <p:txBody>
          <a:bodyPr wrap="none" rtlCol="0">
            <a:spAutoFit/>
          </a:bodyPr>
          <a:lstStyle/>
          <a:p>
            <a:r>
              <a:rPr lang="pl-PL" dirty="0" smtClean="0"/>
              <a:t>P(A) = 1/4</a:t>
            </a:r>
          </a:p>
          <a:p>
            <a:r>
              <a:rPr lang="pl-PL" dirty="0" smtClean="0"/>
              <a:t>P(B) = 1/4</a:t>
            </a:r>
          </a:p>
          <a:p>
            <a:r>
              <a:rPr lang="pl-PL" dirty="0" smtClean="0"/>
              <a:t>P(C) = 1/4</a:t>
            </a:r>
          </a:p>
          <a:p>
            <a:r>
              <a:rPr lang="pl-PL" dirty="0" smtClean="0"/>
              <a:t>P(D) = 1/4</a:t>
            </a:r>
          </a:p>
          <a:p>
            <a:endParaRPr lang="pl-PL" dirty="0"/>
          </a:p>
          <a:p>
            <a:r>
              <a:rPr lang="pl-PL" dirty="0" smtClean="0"/>
              <a:t>L &gt;= H(X)</a:t>
            </a:r>
          </a:p>
          <a:p>
            <a:r>
              <a:rPr lang="pl-PL" dirty="0" smtClean="0"/>
              <a:t>H(X) = 2 bity</a:t>
            </a:r>
            <a:endParaRPr lang="en-US" dirty="0" smtClean="0"/>
          </a:p>
          <a:p>
            <a:endParaRPr lang="en-US" dirty="0"/>
          </a:p>
        </p:txBody>
      </p:sp>
      <p:pic>
        <p:nvPicPr>
          <p:cNvPr id="17" name="Obraz 16"/>
          <p:cNvPicPr>
            <a:picLocks noChangeAspect="1"/>
          </p:cNvPicPr>
          <p:nvPr/>
        </p:nvPicPr>
        <p:blipFill>
          <a:blip r:embed="rId2"/>
          <a:stretch>
            <a:fillRect/>
          </a:stretch>
        </p:blipFill>
        <p:spPr>
          <a:xfrm>
            <a:off x="4259553" y="1262343"/>
            <a:ext cx="6740142" cy="3850203"/>
          </a:xfrm>
          <a:prstGeom prst="rect">
            <a:avLst/>
          </a:prstGeom>
        </p:spPr>
      </p:pic>
      <p:pic>
        <p:nvPicPr>
          <p:cNvPr id="18" name="Obraz 17"/>
          <p:cNvPicPr>
            <a:picLocks noChangeAspect="1"/>
          </p:cNvPicPr>
          <p:nvPr/>
        </p:nvPicPr>
        <p:blipFill>
          <a:blip r:embed="rId3"/>
          <a:stretch>
            <a:fillRect/>
          </a:stretch>
        </p:blipFill>
        <p:spPr>
          <a:xfrm>
            <a:off x="4259553" y="1262343"/>
            <a:ext cx="6740142" cy="4072729"/>
          </a:xfrm>
          <a:prstGeom prst="rect">
            <a:avLst/>
          </a:prstGeom>
        </p:spPr>
      </p:pic>
    </p:spTree>
    <p:extLst>
      <p:ext uri="{BB962C8B-B14F-4D97-AF65-F5344CB8AC3E}">
        <p14:creationId xmlns:p14="http://schemas.microsoft.com/office/powerpoint/2010/main" val="3041808467"/>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Po ludzku</a:t>
            </a:r>
          </a:p>
          <a:p>
            <a:endParaRPr lang="pl-PL" dirty="0"/>
          </a:p>
        </p:txBody>
      </p:sp>
      <p:sp>
        <p:nvSpPr>
          <p:cNvPr id="16" name="pole tekstowe 15"/>
          <p:cNvSpPr txBox="1"/>
          <p:nvPr/>
        </p:nvSpPr>
        <p:spPr>
          <a:xfrm>
            <a:off x="4026470" y="650510"/>
            <a:ext cx="7206308" cy="923330"/>
          </a:xfrm>
          <a:prstGeom prst="rect">
            <a:avLst/>
          </a:prstGeom>
          <a:noFill/>
        </p:spPr>
        <p:txBody>
          <a:bodyPr wrap="square" rtlCol="0">
            <a:spAutoFit/>
          </a:bodyPr>
          <a:lstStyle/>
          <a:p>
            <a:r>
              <a:rPr lang="pl-PL" dirty="0" smtClean="0"/>
              <a:t>Ile i jakie pytania musimy zadać jako odbiorca by odgadnąć dany symbol?</a:t>
            </a:r>
          </a:p>
          <a:p>
            <a:endParaRPr lang="en-US" dirty="0" smtClean="0"/>
          </a:p>
          <a:p>
            <a:endParaRPr lang="en-US" dirty="0"/>
          </a:p>
        </p:txBody>
      </p:sp>
      <p:sp>
        <p:nvSpPr>
          <p:cNvPr id="14" name="pole tekstowe 13"/>
          <p:cNvSpPr txBox="1"/>
          <p:nvPr/>
        </p:nvSpPr>
        <p:spPr>
          <a:xfrm>
            <a:off x="878743" y="1361341"/>
            <a:ext cx="1808572" cy="2308324"/>
          </a:xfrm>
          <a:prstGeom prst="rect">
            <a:avLst/>
          </a:prstGeom>
          <a:noFill/>
        </p:spPr>
        <p:txBody>
          <a:bodyPr wrap="none" rtlCol="0">
            <a:spAutoFit/>
          </a:bodyPr>
          <a:lstStyle/>
          <a:p>
            <a:r>
              <a:rPr lang="pl-PL" dirty="0" smtClean="0"/>
              <a:t>P(A) = 0.5</a:t>
            </a:r>
          </a:p>
          <a:p>
            <a:r>
              <a:rPr lang="pl-PL" dirty="0" smtClean="0"/>
              <a:t>P(B) = 0.25</a:t>
            </a:r>
          </a:p>
          <a:p>
            <a:r>
              <a:rPr lang="pl-PL" dirty="0" smtClean="0"/>
              <a:t>P(C) = 0.125</a:t>
            </a:r>
          </a:p>
          <a:p>
            <a:r>
              <a:rPr lang="pl-PL" dirty="0" smtClean="0"/>
              <a:t>P(D) = 0.125</a:t>
            </a:r>
            <a:endParaRPr lang="en-US" dirty="0" smtClean="0"/>
          </a:p>
          <a:p>
            <a:endParaRPr lang="pl-PL" dirty="0"/>
          </a:p>
          <a:p>
            <a:r>
              <a:rPr lang="pl-PL" dirty="0" smtClean="0"/>
              <a:t>L &gt;= H(X)</a:t>
            </a:r>
          </a:p>
          <a:p>
            <a:r>
              <a:rPr lang="pl-PL" dirty="0" smtClean="0"/>
              <a:t>H(X) = 1.75 bitów</a:t>
            </a:r>
            <a:endParaRPr lang="en-US" dirty="0" smtClean="0"/>
          </a:p>
          <a:p>
            <a:endParaRPr lang="en-US" dirty="0"/>
          </a:p>
        </p:txBody>
      </p:sp>
      <p:pic>
        <p:nvPicPr>
          <p:cNvPr id="2" name="Obraz 1"/>
          <p:cNvPicPr>
            <a:picLocks noChangeAspect="1"/>
          </p:cNvPicPr>
          <p:nvPr/>
        </p:nvPicPr>
        <p:blipFill>
          <a:blip r:embed="rId2"/>
          <a:stretch>
            <a:fillRect/>
          </a:stretch>
        </p:blipFill>
        <p:spPr>
          <a:xfrm>
            <a:off x="4959608" y="1268707"/>
            <a:ext cx="5260158" cy="3826854"/>
          </a:xfrm>
          <a:prstGeom prst="rect">
            <a:avLst/>
          </a:prstGeom>
        </p:spPr>
      </p:pic>
      <p:pic>
        <p:nvPicPr>
          <p:cNvPr id="4" name="Obraz 3"/>
          <p:cNvPicPr>
            <a:picLocks noChangeAspect="1"/>
          </p:cNvPicPr>
          <p:nvPr/>
        </p:nvPicPr>
        <p:blipFill>
          <a:blip r:embed="rId3"/>
          <a:stretch>
            <a:fillRect/>
          </a:stretch>
        </p:blipFill>
        <p:spPr>
          <a:xfrm>
            <a:off x="5000428" y="1075374"/>
            <a:ext cx="5258392" cy="4101152"/>
          </a:xfrm>
          <a:prstGeom prst="rect">
            <a:avLst/>
          </a:prstGeom>
        </p:spPr>
      </p:pic>
      <p:pic>
        <p:nvPicPr>
          <p:cNvPr id="5" name="Obraz 4"/>
          <p:cNvPicPr>
            <a:picLocks noChangeAspect="1"/>
          </p:cNvPicPr>
          <p:nvPr/>
        </p:nvPicPr>
        <p:blipFill>
          <a:blip r:embed="rId4"/>
          <a:stretch>
            <a:fillRect/>
          </a:stretch>
        </p:blipFill>
        <p:spPr>
          <a:xfrm>
            <a:off x="5000428" y="1112175"/>
            <a:ext cx="5260158" cy="4149893"/>
          </a:xfrm>
          <a:prstGeom prst="rect">
            <a:avLst/>
          </a:prstGeom>
        </p:spPr>
      </p:pic>
      <p:sp>
        <p:nvSpPr>
          <p:cNvPr id="10" name="pole tekstowe 9"/>
          <p:cNvSpPr txBox="1"/>
          <p:nvPr/>
        </p:nvSpPr>
        <p:spPr>
          <a:xfrm>
            <a:off x="6167920" y="5694378"/>
            <a:ext cx="1500795" cy="369332"/>
          </a:xfrm>
          <a:prstGeom prst="rect">
            <a:avLst/>
          </a:prstGeom>
          <a:noFill/>
        </p:spPr>
        <p:txBody>
          <a:bodyPr wrap="none" rtlCol="0">
            <a:spAutoFit/>
          </a:bodyPr>
          <a:lstStyle/>
          <a:p>
            <a:r>
              <a:rPr lang="pl-PL" dirty="0" smtClean="0"/>
              <a:t>L = 1.75 bitów</a:t>
            </a:r>
            <a:endParaRPr lang="en-US" dirty="0"/>
          </a:p>
        </p:txBody>
      </p:sp>
    </p:spTree>
    <p:extLst>
      <p:ext uri="{BB962C8B-B14F-4D97-AF65-F5344CB8AC3E}">
        <p14:creationId xmlns:p14="http://schemas.microsoft.com/office/powerpoint/2010/main" val="4059731612"/>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Kodowanie Shannon-</a:t>
            </a:r>
            <a:r>
              <a:rPr lang="pl-PL" dirty="0" err="1" smtClean="0">
                <a:solidFill>
                  <a:srgbClr val="00B0F0"/>
                </a:solidFill>
              </a:rPr>
              <a:t>Fano</a:t>
            </a:r>
            <a:endParaRPr lang="pl-PL" dirty="0" smtClean="0">
              <a:solidFill>
                <a:srgbClr val="00B0F0"/>
              </a:solidFill>
            </a:endParaRPr>
          </a:p>
          <a:p>
            <a:endParaRPr lang="pl-PL" dirty="0"/>
          </a:p>
        </p:txBody>
      </p:sp>
      <p:sp>
        <p:nvSpPr>
          <p:cNvPr id="14" name="pole tekstowe 13"/>
          <p:cNvSpPr txBox="1"/>
          <p:nvPr/>
        </p:nvSpPr>
        <p:spPr>
          <a:xfrm>
            <a:off x="878743" y="1361341"/>
            <a:ext cx="5262081" cy="923330"/>
          </a:xfrm>
          <a:prstGeom prst="rect">
            <a:avLst/>
          </a:prstGeom>
          <a:noFill/>
        </p:spPr>
        <p:txBody>
          <a:bodyPr wrap="square" rtlCol="0">
            <a:spAutoFit/>
          </a:bodyPr>
          <a:lstStyle/>
          <a:p>
            <a:r>
              <a:rPr lang="pl-PL" dirty="0" smtClean="0"/>
              <a:t>Koncept algorytmu to dzielenie symboli na najbardziej możliwe zbalansowane grupy, dopóki każdy symbol jest oddzielony od innych.</a:t>
            </a:r>
            <a:endParaRPr lang="en-US" dirty="0"/>
          </a:p>
        </p:txBody>
      </p:sp>
      <p:sp>
        <p:nvSpPr>
          <p:cNvPr id="9" name="pole tekstowe 8"/>
          <p:cNvSpPr txBox="1"/>
          <p:nvPr/>
        </p:nvSpPr>
        <p:spPr>
          <a:xfrm>
            <a:off x="878743" y="2723976"/>
            <a:ext cx="1452082" cy="369332"/>
          </a:xfrm>
          <a:prstGeom prst="rect">
            <a:avLst/>
          </a:prstGeom>
          <a:noFill/>
        </p:spPr>
        <p:txBody>
          <a:bodyPr wrap="square" rtlCol="0">
            <a:spAutoFit/>
          </a:bodyPr>
          <a:lstStyle/>
          <a:p>
            <a:r>
              <a:rPr lang="pl-PL" dirty="0" smtClean="0"/>
              <a:t>Sortowanie</a:t>
            </a:r>
            <a:endParaRPr lang="en-US" dirty="0"/>
          </a:p>
        </p:txBody>
      </p:sp>
      <p:sp>
        <p:nvSpPr>
          <p:cNvPr id="11" name="pole tekstowe 10"/>
          <p:cNvSpPr txBox="1"/>
          <p:nvPr/>
        </p:nvSpPr>
        <p:spPr>
          <a:xfrm>
            <a:off x="878742" y="3163281"/>
            <a:ext cx="3681535" cy="369332"/>
          </a:xfrm>
          <a:prstGeom prst="rect">
            <a:avLst/>
          </a:prstGeom>
          <a:noFill/>
        </p:spPr>
        <p:txBody>
          <a:bodyPr wrap="square" rtlCol="0">
            <a:spAutoFit/>
          </a:bodyPr>
          <a:lstStyle/>
          <a:p>
            <a:r>
              <a:rPr lang="pl-PL" dirty="0" smtClean="0"/>
              <a:t>Dzielenie na zbalansowane grupy</a:t>
            </a:r>
            <a:endParaRPr lang="en-US" dirty="0"/>
          </a:p>
        </p:txBody>
      </p:sp>
      <p:pic>
        <p:nvPicPr>
          <p:cNvPr id="7" name="Obraz 6"/>
          <p:cNvPicPr>
            <a:picLocks noChangeAspect="1"/>
          </p:cNvPicPr>
          <p:nvPr/>
        </p:nvPicPr>
        <p:blipFill>
          <a:blip r:embed="rId2"/>
          <a:stretch>
            <a:fillRect/>
          </a:stretch>
        </p:blipFill>
        <p:spPr>
          <a:xfrm>
            <a:off x="7539368" y="1679701"/>
            <a:ext cx="3369591" cy="887183"/>
          </a:xfrm>
          <a:prstGeom prst="rect">
            <a:avLst/>
          </a:prstGeom>
        </p:spPr>
      </p:pic>
      <p:pic>
        <p:nvPicPr>
          <p:cNvPr id="8" name="Obraz 7"/>
          <p:cNvPicPr>
            <a:picLocks noChangeAspect="1"/>
          </p:cNvPicPr>
          <p:nvPr/>
        </p:nvPicPr>
        <p:blipFill>
          <a:blip r:embed="rId3"/>
          <a:stretch>
            <a:fillRect/>
          </a:stretch>
        </p:blipFill>
        <p:spPr>
          <a:xfrm>
            <a:off x="7562025" y="2921691"/>
            <a:ext cx="3369591" cy="859767"/>
          </a:xfrm>
          <a:prstGeom prst="rect">
            <a:avLst/>
          </a:prstGeom>
        </p:spPr>
      </p:pic>
      <p:pic>
        <p:nvPicPr>
          <p:cNvPr id="15" name="Obraz 14"/>
          <p:cNvPicPr>
            <a:picLocks noChangeAspect="1"/>
          </p:cNvPicPr>
          <p:nvPr/>
        </p:nvPicPr>
        <p:blipFill>
          <a:blip r:embed="rId4"/>
          <a:stretch>
            <a:fillRect/>
          </a:stretch>
        </p:blipFill>
        <p:spPr>
          <a:xfrm>
            <a:off x="6077380" y="1227064"/>
            <a:ext cx="5875331" cy="3575488"/>
          </a:xfrm>
          <a:prstGeom prst="rect">
            <a:avLst/>
          </a:prstGeom>
        </p:spPr>
      </p:pic>
      <p:sp>
        <p:nvSpPr>
          <p:cNvPr id="17" name="pole tekstowe 16"/>
          <p:cNvSpPr txBox="1"/>
          <p:nvPr/>
        </p:nvSpPr>
        <p:spPr>
          <a:xfrm>
            <a:off x="878742" y="3602586"/>
            <a:ext cx="3681535" cy="369332"/>
          </a:xfrm>
          <a:prstGeom prst="rect">
            <a:avLst/>
          </a:prstGeom>
          <a:noFill/>
        </p:spPr>
        <p:txBody>
          <a:bodyPr wrap="square" rtlCol="0">
            <a:spAutoFit/>
          </a:bodyPr>
          <a:lstStyle/>
          <a:p>
            <a:r>
              <a:rPr lang="pl-PL" dirty="0" smtClean="0"/>
              <a:t>Do czasu rozczłonkowania symboli</a:t>
            </a:r>
            <a:endParaRPr lang="en-US" dirty="0"/>
          </a:p>
        </p:txBody>
      </p:sp>
      <p:pic>
        <p:nvPicPr>
          <p:cNvPr id="19" name="Obraz 18"/>
          <p:cNvPicPr>
            <a:picLocks noChangeAspect="1"/>
          </p:cNvPicPr>
          <p:nvPr/>
        </p:nvPicPr>
        <p:blipFill>
          <a:blip r:embed="rId5"/>
          <a:stretch>
            <a:fillRect/>
          </a:stretch>
        </p:blipFill>
        <p:spPr>
          <a:xfrm>
            <a:off x="6096151" y="1319089"/>
            <a:ext cx="5897988" cy="3688384"/>
          </a:xfrm>
          <a:prstGeom prst="rect">
            <a:avLst/>
          </a:prstGeom>
        </p:spPr>
      </p:pic>
      <p:sp>
        <p:nvSpPr>
          <p:cNvPr id="20" name="pole tekstowe 19"/>
          <p:cNvSpPr txBox="1"/>
          <p:nvPr/>
        </p:nvSpPr>
        <p:spPr>
          <a:xfrm>
            <a:off x="4782527" y="5177759"/>
            <a:ext cx="1503973" cy="369332"/>
          </a:xfrm>
          <a:prstGeom prst="rect">
            <a:avLst/>
          </a:prstGeom>
          <a:solidFill>
            <a:schemeClr val="accent5"/>
          </a:solidFill>
        </p:spPr>
        <p:txBody>
          <a:bodyPr wrap="square" rtlCol="0">
            <a:spAutoFit/>
          </a:bodyPr>
          <a:lstStyle/>
          <a:p>
            <a:r>
              <a:rPr lang="pl-PL" dirty="0" smtClean="0"/>
              <a:t>1 1 0 0 1 0 0 0</a:t>
            </a:r>
            <a:endParaRPr lang="en-US" dirty="0"/>
          </a:p>
        </p:txBody>
      </p:sp>
      <p:sp>
        <p:nvSpPr>
          <p:cNvPr id="21" name="pole tekstowe 20"/>
          <p:cNvSpPr txBox="1"/>
          <p:nvPr/>
        </p:nvSpPr>
        <p:spPr>
          <a:xfrm>
            <a:off x="4782526" y="5698781"/>
            <a:ext cx="1503973" cy="369332"/>
          </a:xfrm>
          <a:prstGeom prst="rect">
            <a:avLst/>
          </a:prstGeom>
          <a:solidFill>
            <a:schemeClr val="accent2"/>
          </a:solidFill>
        </p:spPr>
        <p:txBody>
          <a:bodyPr wrap="square" rtlCol="0">
            <a:spAutoFit/>
          </a:bodyPr>
          <a:lstStyle/>
          <a:p>
            <a:pPr algn="ctr"/>
            <a:r>
              <a:rPr lang="pl-PL" dirty="0" smtClean="0"/>
              <a:t>B E D</a:t>
            </a:r>
            <a:endParaRPr lang="en-US" dirty="0"/>
          </a:p>
        </p:txBody>
      </p:sp>
    </p:spTree>
    <p:extLst>
      <p:ext uri="{BB962C8B-B14F-4D97-AF65-F5344CB8AC3E}">
        <p14:creationId xmlns:p14="http://schemas.microsoft.com/office/powerpoint/2010/main" val="3238289951"/>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7" grpId="0"/>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Kody nieprefiksowe w Shannon-</a:t>
            </a:r>
            <a:r>
              <a:rPr lang="pl-PL" dirty="0" err="1" smtClean="0">
                <a:solidFill>
                  <a:srgbClr val="00B0F0"/>
                </a:solidFill>
              </a:rPr>
              <a:t>Fano</a:t>
            </a:r>
            <a:endParaRPr lang="pl-PL" dirty="0" smtClean="0">
              <a:solidFill>
                <a:srgbClr val="00B0F0"/>
              </a:solidFill>
            </a:endParaRPr>
          </a:p>
          <a:p>
            <a:endParaRPr lang="pl-PL" dirty="0"/>
          </a:p>
        </p:txBody>
      </p:sp>
      <p:sp>
        <p:nvSpPr>
          <p:cNvPr id="14" name="pole tekstowe 13"/>
          <p:cNvSpPr txBox="1"/>
          <p:nvPr/>
        </p:nvSpPr>
        <p:spPr>
          <a:xfrm>
            <a:off x="726343" y="1348641"/>
            <a:ext cx="5262081" cy="923330"/>
          </a:xfrm>
          <a:prstGeom prst="rect">
            <a:avLst/>
          </a:prstGeom>
          <a:noFill/>
        </p:spPr>
        <p:txBody>
          <a:bodyPr wrap="square" rtlCol="0">
            <a:spAutoFit/>
          </a:bodyPr>
          <a:lstStyle/>
          <a:p>
            <a:r>
              <a:rPr lang="pl-PL" dirty="0" smtClean="0"/>
              <a:t>Zaletą używania drzew binarnych jest to, że każdy element ma unikalny ciąg bitów. Żaden ciąg nie jest prefiksem/przedrostkiem innego kodu.</a:t>
            </a:r>
            <a:endParaRPr lang="en-US" dirty="0"/>
          </a:p>
        </p:txBody>
      </p:sp>
      <p:sp>
        <p:nvSpPr>
          <p:cNvPr id="13" name="pole tekstowe 12"/>
          <p:cNvSpPr txBox="1"/>
          <p:nvPr/>
        </p:nvSpPr>
        <p:spPr>
          <a:xfrm>
            <a:off x="726343" y="2545238"/>
            <a:ext cx="5262081" cy="369332"/>
          </a:xfrm>
          <a:prstGeom prst="rect">
            <a:avLst/>
          </a:prstGeom>
          <a:noFill/>
        </p:spPr>
        <p:txBody>
          <a:bodyPr wrap="square" rtlCol="0">
            <a:spAutoFit/>
          </a:bodyPr>
          <a:lstStyle/>
          <a:p>
            <a:r>
              <a:rPr lang="pl-PL" dirty="0" smtClean="0"/>
              <a:t>0 0 0 – 0 0 1 – 0 1 – 1 0 – 1 1</a:t>
            </a:r>
            <a:endParaRPr lang="en-US" dirty="0"/>
          </a:p>
        </p:txBody>
      </p:sp>
      <p:sp>
        <p:nvSpPr>
          <p:cNvPr id="16" name="pole tekstowe 15"/>
          <p:cNvSpPr txBox="1"/>
          <p:nvPr/>
        </p:nvSpPr>
        <p:spPr>
          <a:xfrm>
            <a:off x="726343" y="3446938"/>
            <a:ext cx="5262081" cy="369332"/>
          </a:xfrm>
          <a:prstGeom prst="rect">
            <a:avLst/>
          </a:prstGeom>
          <a:noFill/>
        </p:spPr>
        <p:txBody>
          <a:bodyPr wrap="square" rtlCol="0">
            <a:spAutoFit/>
          </a:bodyPr>
          <a:lstStyle/>
          <a:p>
            <a:r>
              <a:rPr lang="pl-PL" dirty="0" smtClean="0">
                <a:solidFill>
                  <a:srgbClr val="00B0F0"/>
                </a:solidFill>
              </a:rPr>
              <a:t>0 0 </a:t>
            </a:r>
            <a:r>
              <a:rPr lang="pl-PL" dirty="0" smtClean="0"/>
              <a:t>0 – </a:t>
            </a:r>
            <a:r>
              <a:rPr lang="pl-PL" dirty="0" smtClean="0">
                <a:solidFill>
                  <a:srgbClr val="00B0F0"/>
                </a:solidFill>
              </a:rPr>
              <a:t>0 0</a:t>
            </a:r>
            <a:r>
              <a:rPr lang="pl-PL" dirty="0" smtClean="0"/>
              <a:t> 1 – </a:t>
            </a:r>
            <a:r>
              <a:rPr lang="pl-PL" dirty="0" smtClean="0">
                <a:solidFill>
                  <a:srgbClr val="00B0F0"/>
                </a:solidFill>
              </a:rPr>
              <a:t>0 0</a:t>
            </a:r>
            <a:r>
              <a:rPr lang="pl-PL" dirty="0" smtClean="0"/>
              <a:t> – </a:t>
            </a:r>
            <a:r>
              <a:rPr lang="pl-PL" dirty="0" smtClean="0">
                <a:solidFill>
                  <a:schemeClr val="accent2"/>
                </a:solidFill>
              </a:rPr>
              <a:t>1</a:t>
            </a:r>
            <a:r>
              <a:rPr lang="pl-PL" dirty="0" smtClean="0"/>
              <a:t> 0 - </a:t>
            </a:r>
            <a:r>
              <a:rPr lang="pl-PL" dirty="0" smtClean="0">
                <a:solidFill>
                  <a:schemeClr val="accent2"/>
                </a:solidFill>
              </a:rPr>
              <a:t>1</a:t>
            </a:r>
            <a:endParaRPr lang="en-US" dirty="0">
              <a:solidFill>
                <a:schemeClr val="accent2"/>
              </a:solidFill>
            </a:endParaRPr>
          </a:p>
        </p:txBody>
      </p:sp>
      <p:sp>
        <p:nvSpPr>
          <p:cNvPr id="18" name="pole tekstowe 17"/>
          <p:cNvSpPr txBox="1"/>
          <p:nvPr/>
        </p:nvSpPr>
        <p:spPr>
          <a:xfrm>
            <a:off x="726342" y="3077606"/>
            <a:ext cx="5262081" cy="369332"/>
          </a:xfrm>
          <a:prstGeom prst="rect">
            <a:avLst/>
          </a:prstGeom>
          <a:noFill/>
        </p:spPr>
        <p:txBody>
          <a:bodyPr wrap="square" rtlCol="0">
            <a:spAutoFit/>
          </a:bodyPr>
          <a:lstStyle/>
          <a:p>
            <a:r>
              <a:rPr lang="pl-PL" dirty="0" smtClean="0">
                <a:solidFill>
                  <a:schemeClr val="accent2"/>
                </a:solidFill>
              </a:rPr>
              <a:t>Kody prefiksowe</a:t>
            </a:r>
            <a:endParaRPr lang="en-US" dirty="0">
              <a:solidFill>
                <a:schemeClr val="accent2"/>
              </a:solidFill>
            </a:endParaRPr>
          </a:p>
        </p:txBody>
      </p:sp>
      <p:sp>
        <p:nvSpPr>
          <p:cNvPr id="22" name="pole tekstowe 21"/>
          <p:cNvSpPr txBox="1"/>
          <p:nvPr/>
        </p:nvSpPr>
        <p:spPr>
          <a:xfrm>
            <a:off x="726341" y="4185602"/>
            <a:ext cx="5262081" cy="1754326"/>
          </a:xfrm>
          <a:prstGeom prst="rect">
            <a:avLst/>
          </a:prstGeom>
          <a:noFill/>
        </p:spPr>
        <p:txBody>
          <a:bodyPr wrap="square" rtlCol="0">
            <a:spAutoFit/>
          </a:bodyPr>
          <a:lstStyle/>
          <a:p>
            <a:r>
              <a:rPr lang="pl-PL" dirty="0" smtClean="0"/>
              <a:t>Przez jakiś czas Shannon-</a:t>
            </a:r>
            <a:r>
              <a:rPr lang="pl-PL" dirty="0" err="1" smtClean="0"/>
              <a:t>Fano</a:t>
            </a:r>
            <a:r>
              <a:rPr lang="pl-PL" dirty="0" smtClean="0"/>
              <a:t> był najlepszym algorytmem do kompresji bezstratnej danych.</a:t>
            </a:r>
          </a:p>
          <a:p>
            <a:r>
              <a:rPr lang="pl-PL" dirty="0" smtClean="0"/>
              <a:t>Aczkolwiek nawet Shannon wiedział, że jest możliwy do zrobienia lepszy algorytm kompresji kiedy ręcznie implementował najlepsze przypadki kompresji dla wybranego ciągu.</a:t>
            </a:r>
            <a:endParaRPr lang="pl-PL" dirty="0"/>
          </a:p>
        </p:txBody>
      </p:sp>
    </p:spTree>
    <p:extLst>
      <p:ext uri="{BB962C8B-B14F-4D97-AF65-F5344CB8AC3E}">
        <p14:creationId xmlns:p14="http://schemas.microsoft.com/office/powerpoint/2010/main" val="3661972115"/>
      </p:ext>
    </p:extLst>
  </p:cSld>
  <p:clrMapOvr>
    <a:masterClrMapping/>
  </p:clrMapOvr>
  <p:transition>
    <p:cut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err="1" smtClean="0">
                <a:solidFill>
                  <a:srgbClr val="00B0F0"/>
                </a:solidFill>
              </a:rPr>
              <a:t>Huffman</a:t>
            </a:r>
            <a:r>
              <a:rPr lang="pl-PL" dirty="0" smtClean="0">
                <a:solidFill>
                  <a:srgbClr val="00B0F0"/>
                </a:solidFill>
              </a:rPr>
              <a:t>, w końcu czyli minimalizacja L</a:t>
            </a:r>
          </a:p>
          <a:p>
            <a:endParaRPr lang="pl-PL" dirty="0"/>
          </a:p>
        </p:txBody>
      </p:sp>
      <p:sp>
        <p:nvSpPr>
          <p:cNvPr id="14" name="pole tekstowe 13"/>
          <p:cNvSpPr txBox="1"/>
          <p:nvPr/>
        </p:nvSpPr>
        <p:spPr>
          <a:xfrm>
            <a:off x="726343" y="1348641"/>
            <a:ext cx="5262081" cy="646331"/>
          </a:xfrm>
          <a:prstGeom prst="rect">
            <a:avLst/>
          </a:prstGeom>
          <a:noFill/>
        </p:spPr>
        <p:txBody>
          <a:bodyPr wrap="square" rtlCol="0">
            <a:spAutoFit/>
          </a:bodyPr>
          <a:lstStyle/>
          <a:p>
            <a:r>
              <a:rPr lang="pl-PL" dirty="0" smtClean="0"/>
              <a:t>Celem </a:t>
            </a:r>
            <a:r>
              <a:rPr lang="pl-PL" dirty="0" err="1" smtClean="0"/>
              <a:t>Huffmana</a:t>
            </a:r>
            <a:r>
              <a:rPr lang="pl-PL" dirty="0" smtClean="0"/>
              <a:t> tutaj było utworzenie algorytmu z jak najbliższą wartością L do entropii H(X).</a:t>
            </a:r>
            <a:endParaRPr lang="en-US" dirty="0"/>
          </a:p>
        </p:txBody>
      </p:sp>
      <p:sp>
        <p:nvSpPr>
          <p:cNvPr id="22" name="pole tekstowe 21"/>
          <p:cNvSpPr txBox="1"/>
          <p:nvPr/>
        </p:nvSpPr>
        <p:spPr>
          <a:xfrm>
            <a:off x="726342" y="2356802"/>
            <a:ext cx="5262081" cy="1754326"/>
          </a:xfrm>
          <a:prstGeom prst="rect">
            <a:avLst/>
          </a:prstGeom>
          <a:noFill/>
        </p:spPr>
        <p:txBody>
          <a:bodyPr wrap="square" rtlCol="0">
            <a:spAutoFit/>
          </a:bodyPr>
          <a:lstStyle/>
          <a:p>
            <a:r>
              <a:rPr lang="pl-PL" dirty="0" smtClean="0"/>
              <a:t>Jedną obserwacją jaką możemy zrobić to to, że głębokość drzewa odpowiada za długość kombinacji bitów dla danego symbolu. Co może nam podpowiadać, że najmniej używane symbole powinny znajdować się na samym “dnie” drzewa. Nie istnieje inny liść, który znajduje się dalej niż te symbole.</a:t>
            </a:r>
            <a:endParaRPr lang="pl-PL" dirty="0"/>
          </a:p>
        </p:txBody>
      </p:sp>
      <p:sp>
        <p:nvSpPr>
          <p:cNvPr id="8" name="pole tekstowe 7"/>
          <p:cNvSpPr txBox="1"/>
          <p:nvPr/>
        </p:nvSpPr>
        <p:spPr>
          <a:xfrm>
            <a:off x="726341" y="4338002"/>
            <a:ext cx="5262081" cy="923330"/>
          </a:xfrm>
          <a:prstGeom prst="rect">
            <a:avLst/>
          </a:prstGeom>
          <a:noFill/>
        </p:spPr>
        <p:txBody>
          <a:bodyPr wrap="square" rtlCol="0">
            <a:spAutoFit/>
          </a:bodyPr>
          <a:lstStyle/>
          <a:p>
            <a:r>
              <a:rPr lang="pl-PL" dirty="0" smtClean="0"/>
              <a:t>Skoro z danego węzła występują tylko dwie gałęzie, to możemy zaczynaj traktować połączone symbole jako jeden węzeł.</a:t>
            </a:r>
            <a:endParaRPr lang="pl-PL" dirty="0"/>
          </a:p>
        </p:txBody>
      </p:sp>
      <p:pic>
        <p:nvPicPr>
          <p:cNvPr id="2" name="Obraz 1"/>
          <p:cNvPicPr>
            <a:picLocks noChangeAspect="1"/>
          </p:cNvPicPr>
          <p:nvPr/>
        </p:nvPicPr>
        <p:blipFill>
          <a:blip r:embed="rId2"/>
          <a:stretch>
            <a:fillRect/>
          </a:stretch>
        </p:blipFill>
        <p:spPr>
          <a:xfrm>
            <a:off x="7967091" y="377243"/>
            <a:ext cx="2313559" cy="611383"/>
          </a:xfrm>
          <a:prstGeom prst="rect">
            <a:avLst/>
          </a:prstGeom>
        </p:spPr>
      </p:pic>
      <p:pic>
        <p:nvPicPr>
          <p:cNvPr id="4" name="Obraz 3"/>
          <p:cNvPicPr>
            <a:picLocks noChangeAspect="1"/>
          </p:cNvPicPr>
          <p:nvPr/>
        </p:nvPicPr>
        <p:blipFill>
          <a:blip r:embed="rId3"/>
          <a:stretch>
            <a:fillRect/>
          </a:stretch>
        </p:blipFill>
        <p:spPr>
          <a:xfrm>
            <a:off x="6974395" y="1172996"/>
            <a:ext cx="4404805" cy="1643951"/>
          </a:xfrm>
          <a:prstGeom prst="rect">
            <a:avLst/>
          </a:prstGeom>
        </p:spPr>
      </p:pic>
      <p:pic>
        <p:nvPicPr>
          <p:cNvPr id="6" name="Obraz 5"/>
          <p:cNvPicPr>
            <a:picLocks noChangeAspect="1"/>
          </p:cNvPicPr>
          <p:nvPr/>
        </p:nvPicPr>
        <p:blipFill>
          <a:blip r:embed="rId4"/>
          <a:stretch>
            <a:fillRect/>
          </a:stretch>
        </p:blipFill>
        <p:spPr>
          <a:xfrm>
            <a:off x="7012495" y="3141017"/>
            <a:ext cx="1426596" cy="1486264"/>
          </a:xfrm>
          <a:prstGeom prst="rect">
            <a:avLst/>
          </a:prstGeom>
        </p:spPr>
      </p:pic>
      <p:pic>
        <p:nvPicPr>
          <p:cNvPr id="7" name="Obraz 6"/>
          <p:cNvPicPr>
            <a:picLocks noChangeAspect="1"/>
          </p:cNvPicPr>
          <p:nvPr/>
        </p:nvPicPr>
        <p:blipFill>
          <a:blip r:embed="rId5"/>
          <a:stretch>
            <a:fillRect/>
          </a:stretch>
        </p:blipFill>
        <p:spPr>
          <a:xfrm>
            <a:off x="6468107" y="3141017"/>
            <a:ext cx="437556" cy="633477"/>
          </a:xfrm>
          <a:prstGeom prst="rect">
            <a:avLst/>
          </a:prstGeom>
        </p:spPr>
      </p:pic>
      <p:pic>
        <p:nvPicPr>
          <p:cNvPr id="9" name="Obraz 8"/>
          <p:cNvPicPr>
            <a:picLocks noChangeAspect="1"/>
          </p:cNvPicPr>
          <p:nvPr/>
        </p:nvPicPr>
        <p:blipFill>
          <a:blip r:embed="rId6"/>
          <a:stretch>
            <a:fillRect/>
          </a:stretch>
        </p:blipFill>
        <p:spPr>
          <a:xfrm>
            <a:off x="8652756" y="3141017"/>
            <a:ext cx="1428657" cy="1486264"/>
          </a:xfrm>
          <a:prstGeom prst="rect">
            <a:avLst/>
          </a:prstGeom>
        </p:spPr>
      </p:pic>
    </p:spTree>
    <p:extLst>
      <p:ext uri="{BB962C8B-B14F-4D97-AF65-F5344CB8AC3E}">
        <p14:creationId xmlns:p14="http://schemas.microsoft.com/office/powerpoint/2010/main" val="2568149670"/>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543800" y="4957015"/>
            <a:ext cx="2106706" cy="430493"/>
          </a:xfrm>
        </p:spPr>
        <p:txBody>
          <a:bodyPr/>
          <a:lstStyle/>
          <a:p>
            <a:r>
              <a:rPr lang="pl-PL" dirty="0" smtClean="0"/>
              <a:t>David </a:t>
            </a:r>
            <a:r>
              <a:rPr lang="pl-PL" dirty="0" err="1" smtClean="0"/>
              <a:t>Huffman</a:t>
            </a:r>
            <a:endParaRPr lang="en-US" dirty="0"/>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153" y="1324068"/>
            <a:ext cx="2540000" cy="3543300"/>
          </a:xfrm>
          <a:prstGeom prst="rect">
            <a:avLst/>
          </a:prstGeom>
        </p:spPr>
      </p:pic>
      <p:pic>
        <p:nvPicPr>
          <p:cNvPr id="1026" name="Picture 2" descr="https://ethw.org/w/images/thumb/d/da/1925_-_Robert_Fano.jpg/300px-1925_-_Robert_Fan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800" y="1324068"/>
            <a:ext cx="2472070" cy="3543300"/>
          </a:xfrm>
          <a:prstGeom prst="rect">
            <a:avLst/>
          </a:prstGeom>
          <a:noFill/>
          <a:extLst>
            <a:ext uri="{909E8E84-426E-40DD-AFC4-6F175D3DCCD1}">
              <a14:hiddenFill xmlns:a14="http://schemas.microsoft.com/office/drawing/2010/main">
                <a:solidFill>
                  <a:srgbClr val="FFFFFF"/>
                </a:solidFill>
              </a14:hiddenFill>
            </a:ext>
          </a:extLst>
        </p:spPr>
      </p:pic>
      <p:sp>
        <p:nvSpPr>
          <p:cNvPr id="8" name="Symbol zastępczy tekstu 2"/>
          <p:cNvSpPr txBox="1">
            <a:spLocks/>
          </p:cNvSpPr>
          <p:nvPr/>
        </p:nvSpPr>
        <p:spPr>
          <a:xfrm>
            <a:off x="3043517" y="4957015"/>
            <a:ext cx="2106706" cy="430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Robert </a:t>
            </a:r>
            <a:r>
              <a:rPr lang="pl-PL" dirty="0" err="1" smtClean="0"/>
              <a:t>Fano</a:t>
            </a:r>
            <a:endParaRPr lang="en-US" dirty="0"/>
          </a:p>
        </p:txBody>
      </p:sp>
      <p:pic>
        <p:nvPicPr>
          <p:cNvPr id="1030" name="Picture 6" descr="https://cdn.shopify.com/s/files/1/1061/1924/products/Handshake_Emoji_Icon_ios10_grande.png?v=157160609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5257" y="3256896"/>
            <a:ext cx="2255931" cy="1545313"/>
          </a:xfrm>
          <a:prstGeom prst="rect">
            <a:avLst/>
          </a:prstGeom>
          <a:noFill/>
          <a:extLst>
            <a:ext uri="{909E8E84-426E-40DD-AFC4-6F175D3DCCD1}">
              <a14:hiddenFill xmlns:a14="http://schemas.microsoft.com/office/drawing/2010/main">
                <a:solidFill>
                  <a:srgbClr val="FFFFFF"/>
                </a:solidFill>
              </a14:hiddenFill>
            </a:ext>
          </a:extLst>
        </p:spPr>
      </p:pic>
      <p:sp>
        <p:nvSpPr>
          <p:cNvPr id="11" name="Symbol zastępczy tekstu 2"/>
          <p:cNvSpPr txBox="1">
            <a:spLocks/>
          </p:cNvSpPr>
          <p:nvPr/>
        </p:nvSpPr>
        <p:spPr>
          <a:xfrm>
            <a:off x="5314482" y="525692"/>
            <a:ext cx="2106706" cy="430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pl-PL" smtClean="0"/>
              <a:t>1952</a:t>
            </a:r>
            <a:endParaRPr lang="en-US" dirty="0"/>
          </a:p>
        </p:txBody>
      </p:sp>
    </p:spTree>
    <p:extLst>
      <p:ext uri="{BB962C8B-B14F-4D97-AF65-F5344CB8AC3E}">
        <p14:creationId xmlns:p14="http://schemas.microsoft.com/office/powerpoint/2010/main" val="1124837336"/>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circle(in)">
                                      <p:cBhvr>
                                        <p:cTn id="10" dur="2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additive="base">
                                        <p:cTn id="15" dur="500" fill="hold"/>
                                        <p:tgtEl>
                                          <p:spTgt spid="1026"/>
                                        </p:tgtEl>
                                        <p:attrNameLst>
                                          <p:attrName>ppt_x</p:attrName>
                                        </p:attrNameLst>
                                      </p:cBhvr>
                                      <p:tavLst>
                                        <p:tav tm="0">
                                          <p:val>
                                            <p:strVal val="#ppt_x"/>
                                          </p:val>
                                        </p:tav>
                                        <p:tav tm="100000">
                                          <p:val>
                                            <p:strVal val="#ppt_x"/>
                                          </p:val>
                                        </p:tav>
                                      </p:tavLst>
                                    </p:anim>
                                    <p:anim calcmode="lin" valueType="num">
                                      <p:cBhvr additive="base">
                                        <p:cTn id="16" dur="500" fill="hold"/>
                                        <p:tgtEl>
                                          <p:spTgt spid="10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2000"/>
                                        <p:tgtEl>
                                          <p:spTgt spid="1030"/>
                                        </p:tgtEl>
                                      </p:cBhvr>
                                    </p:animEffect>
                                    <p:anim calcmode="lin" valueType="num">
                                      <p:cBhvr>
                                        <p:cTn id="26" dur="2000" fill="hold"/>
                                        <p:tgtEl>
                                          <p:spTgt spid="1030"/>
                                        </p:tgtEl>
                                        <p:attrNameLst>
                                          <p:attrName>ppt_w</p:attrName>
                                        </p:attrNameLst>
                                      </p:cBhvr>
                                      <p:tavLst>
                                        <p:tav tm="0" fmla="#ppt_w*sin(2.5*pi*$)">
                                          <p:val>
                                            <p:fltVal val="0"/>
                                          </p:val>
                                        </p:tav>
                                        <p:tav tm="100000">
                                          <p:val>
                                            <p:fltVal val="1"/>
                                          </p:val>
                                        </p:tav>
                                      </p:tavLst>
                                    </p:anim>
                                    <p:anim calcmode="lin" valueType="num">
                                      <p:cBhvr>
                                        <p:cTn id="27" dur="2000" fill="hold"/>
                                        <p:tgtEl>
                                          <p:spTgt spid="10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err="1" smtClean="0">
                <a:solidFill>
                  <a:srgbClr val="00B0F0"/>
                </a:solidFill>
              </a:rPr>
              <a:t>Huffman</a:t>
            </a:r>
            <a:r>
              <a:rPr lang="pl-PL" dirty="0" smtClean="0">
                <a:solidFill>
                  <a:srgbClr val="00B0F0"/>
                </a:solidFill>
              </a:rPr>
              <a:t>, w końcu czyli minimalizacja L</a:t>
            </a:r>
          </a:p>
          <a:p>
            <a:endParaRPr lang="pl-PL" dirty="0"/>
          </a:p>
        </p:txBody>
      </p:sp>
      <p:sp>
        <p:nvSpPr>
          <p:cNvPr id="14" name="pole tekstowe 13"/>
          <p:cNvSpPr txBox="1"/>
          <p:nvPr/>
        </p:nvSpPr>
        <p:spPr>
          <a:xfrm>
            <a:off x="726343" y="1348641"/>
            <a:ext cx="6252112" cy="369332"/>
          </a:xfrm>
          <a:prstGeom prst="rect">
            <a:avLst/>
          </a:prstGeom>
          <a:noFill/>
        </p:spPr>
        <p:txBody>
          <a:bodyPr wrap="square" rtlCol="0">
            <a:spAutoFit/>
          </a:bodyPr>
          <a:lstStyle/>
          <a:p>
            <a:r>
              <a:rPr lang="pl-PL" dirty="0" smtClean="0"/>
              <a:t>Wybierz dwa elementy o najmniejszych P i połącz węzeł.</a:t>
            </a:r>
            <a:endParaRPr lang="en-US" dirty="0"/>
          </a:p>
        </p:txBody>
      </p:sp>
      <p:pic>
        <p:nvPicPr>
          <p:cNvPr id="10" name="Obraz 9"/>
          <p:cNvPicPr>
            <a:picLocks noChangeAspect="1"/>
          </p:cNvPicPr>
          <p:nvPr/>
        </p:nvPicPr>
        <p:blipFill>
          <a:blip r:embed="rId2"/>
          <a:stretch>
            <a:fillRect/>
          </a:stretch>
        </p:blipFill>
        <p:spPr>
          <a:xfrm>
            <a:off x="6978455" y="818641"/>
            <a:ext cx="4451505" cy="3972882"/>
          </a:xfrm>
          <a:prstGeom prst="rect">
            <a:avLst/>
          </a:prstGeom>
        </p:spPr>
      </p:pic>
      <p:sp>
        <p:nvSpPr>
          <p:cNvPr id="13" name="pole tekstowe 12"/>
          <p:cNvSpPr txBox="1"/>
          <p:nvPr/>
        </p:nvSpPr>
        <p:spPr>
          <a:xfrm>
            <a:off x="726342" y="1753696"/>
            <a:ext cx="5262081" cy="369332"/>
          </a:xfrm>
          <a:prstGeom prst="rect">
            <a:avLst/>
          </a:prstGeom>
          <a:noFill/>
        </p:spPr>
        <p:txBody>
          <a:bodyPr wrap="square" rtlCol="0">
            <a:spAutoFit/>
          </a:bodyPr>
          <a:lstStyle/>
          <a:p>
            <a:r>
              <a:rPr lang="pl-PL" dirty="0" smtClean="0"/>
              <a:t>Wartość węzła P dodaj do listy elementów.</a:t>
            </a:r>
            <a:endParaRPr lang="en-US" dirty="0"/>
          </a:p>
        </p:txBody>
      </p:sp>
      <p:sp>
        <p:nvSpPr>
          <p:cNvPr id="15" name="pole tekstowe 14"/>
          <p:cNvSpPr txBox="1"/>
          <p:nvPr/>
        </p:nvSpPr>
        <p:spPr>
          <a:xfrm>
            <a:off x="726341" y="2158751"/>
            <a:ext cx="5706209" cy="646331"/>
          </a:xfrm>
          <a:prstGeom prst="rect">
            <a:avLst/>
          </a:prstGeom>
          <a:noFill/>
        </p:spPr>
        <p:txBody>
          <a:bodyPr wrap="square" rtlCol="0">
            <a:spAutoFit/>
          </a:bodyPr>
          <a:lstStyle/>
          <a:p>
            <a:r>
              <a:rPr lang="pl-PL" dirty="0" smtClean="0"/>
              <a:t>Powtarzaj do momentu gdy ostatni otrzymany węzeł będzie miał sumę P wszystkich pierwotnych elementów.</a:t>
            </a:r>
            <a:endParaRPr lang="en-US" dirty="0"/>
          </a:p>
        </p:txBody>
      </p:sp>
    </p:spTree>
    <p:extLst>
      <p:ext uri="{BB962C8B-B14F-4D97-AF65-F5344CB8AC3E}">
        <p14:creationId xmlns:p14="http://schemas.microsoft.com/office/powerpoint/2010/main" val="4154133876"/>
      </p:ext>
    </p:extLst>
  </p:cSld>
  <p:clrMapOvr>
    <a:masterClrMapping/>
  </p:clrMapOvr>
  <p:transition>
    <p:cut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err="1" smtClean="0">
                <a:solidFill>
                  <a:srgbClr val="00B0F0"/>
                </a:solidFill>
              </a:rPr>
              <a:t>Huffman</a:t>
            </a:r>
            <a:r>
              <a:rPr lang="pl-PL" dirty="0" smtClean="0">
                <a:solidFill>
                  <a:srgbClr val="00B0F0"/>
                </a:solidFill>
              </a:rPr>
              <a:t>, w końcu czyli minimalizacja L</a:t>
            </a:r>
          </a:p>
          <a:p>
            <a:endParaRPr lang="pl-PL" dirty="0"/>
          </a:p>
        </p:txBody>
      </p:sp>
      <p:sp>
        <p:nvSpPr>
          <p:cNvPr id="14" name="pole tekstowe 13"/>
          <p:cNvSpPr txBox="1"/>
          <p:nvPr/>
        </p:nvSpPr>
        <p:spPr>
          <a:xfrm>
            <a:off x="726343" y="1348641"/>
            <a:ext cx="6252112" cy="369332"/>
          </a:xfrm>
          <a:prstGeom prst="rect">
            <a:avLst/>
          </a:prstGeom>
          <a:noFill/>
        </p:spPr>
        <p:txBody>
          <a:bodyPr wrap="square" rtlCol="0">
            <a:spAutoFit/>
          </a:bodyPr>
          <a:lstStyle/>
          <a:p>
            <a:r>
              <a:rPr lang="pl-PL" dirty="0" smtClean="0"/>
              <a:t>Wybierz dwa elementy o najmniejszych P i połącz węzeł.</a:t>
            </a:r>
            <a:endParaRPr lang="en-US" dirty="0"/>
          </a:p>
        </p:txBody>
      </p:sp>
      <p:sp>
        <p:nvSpPr>
          <p:cNvPr id="13" name="pole tekstowe 12"/>
          <p:cNvSpPr txBox="1"/>
          <p:nvPr/>
        </p:nvSpPr>
        <p:spPr>
          <a:xfrm>
            <a:off x="726342" y="1753696"/>
            <a:ext cx="5262081" cy="369332"/>
          </a:xfrm>
          <a:prstGeom prst="rect">
            <a:avLst/>
          </a:prstGeom>
          <a:noFill/>
        </p:spPr>
        <p:txBody>
          <a:bodyPr wrap="square" rtlCol="0">
            <a:spAutoFit/>
          </a:bodyPr>
          <a:lstStyle/>
          <a:p>
            <a:r>
              <a:rPr lang="pl-PL" dirty="0" smtClean="0"/>
              <a:t>Wartość węzła P dodaj do listy elementów.</a:t>
            </a:r>
            <a:endParaRPr lang="en-US" dirty="0"/>
          </a:p>
        </p:txBody>
      </p:sp>
      <p:sp>
        <p:nvSpPr>
          <p:cNvPr id="15" name="pole tekstowe 14"/>
          <p:cNvSpPr txBox="1"/>
          <p:nvPr/>
        </p:nvSpPr>
        <p:spPr>
          <a:xfrm>
            <a:off x="726341" y="2158751"/>
            <a:ext cx="5706209" cy="646331"/>
          </a:xfrm>
          <a:prstGeom prst="rect">
            <a:avLst/>
          </a:prstGeom>
          <a:noFill/>
        </p:spPr>
        <p:txBody>
          <a:bodyPr wrap="square" rtlCol="0">
            <a:spAutoFit/>
          </a:bodyPr>
          <a:lstStyle/>
          <a:p>
            <a:r>
              <a:rPr lang="pl-PL" dirty="0" smtClean="0"/>
              <a:t>Powtarzaj do momentu gdy ostatni otrzymany węzeł będzie miał sumę P wszystkich pierwotnych elementów.</a:t>
            </a:r>
            <a:endParaRPr lang="en-US" dirty="0"/>
          </a:p>
        </p:txBody>
      </p:sp>
      <p:sp>
        <p:nvSpPr>
          <p:cNvPr id="2" name="pole tekstowe 1"/>
          <p:cNvSpPr txBox="1"/>
          <p:nvPr/>
        </p:nvSpPr>
        <p:spPr>
          <a:xfrm>
            <a:off x="787400" y="3206405"/>
            <a:ext cx="1099981" cy="1477328"/>
          </a:xfrm>
          <a:prstGeom prst="rect">
            <a:avLst/>
          </a:prstGeom>
          <a:noFill/>
        </p:spPr>
        <p:txBody>
          <a:bodyPr wrap="none" rtlCol="0">
            <a:spAutoFit/>
          </a:bodyPr>
          <a:lstStyle/>
          <a:p>
            <a:r>
              <a:rPr lang="pl-PL" dirty="0" smtClean="0"/>
              <a:t>P(A) = 0.1</a:t>
            </a:r>
          </a:p>
          <a:p>
            <a:r>
              <a:rPr lang="pl-PL" dirty="0" smtClean="0"/>
              <a:t>P(B) = 0.2</a:t>
            </a:r>
          </a:p>
          <a:p>
            <a:r>
              <a:rPr lang="pl-PL" dirty="0" smtClean="0"/>
              <a:t>P(C) = 0.2</a:t>
            </a:r>
          </a:p>
          <a:p>
            <a:r>
              <a:rPr lang="pl-PL" dirty="0" smtClean="0"/>
              <a:t>P(D) = 0.3</a:t>
            </a:r>
          </a:p>
          <a:p>
            <a:r>
              <a:rPr lang="pl-PL" dirty="0" smtClean="0"/>
              <a:t>P(E) = 0.2</a:t>
            </a:r>
            <a:endParaRPr lang="en-US" dirty="0"/>
          </a:p>
        </p:txBody>
      </p:sp>
    </p:spTree>
    <p:extLst>
      <p:ext uri="{BB962C8B-B14F-4D97-AF65-F5344CB8AC3E}">
        <p14:creationId xmlns:p14="http://schemas.microsoft.com/office/powerpoint/2010/main" val="709236997"/>
      </p:ext>
    </p:extLst>
  </p:cSld>
  <p:clrMapOvr>
    <a:masterClrMapping/>
  </p:clrMapOvr>
  <p:transition>
    <p:cut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err="1" smtClean="0">
                <a:solidFill>
                  <a:srgbClr val="00B0F0"/>
                </a:solidFill>
              </a:rPr>
              <a:t>Huffman</a:t>
            </a:r>
            <a:r>
              <a:rPr lang="pl-PL" dirty="0" smtClean="0">
                <a:solidFill>
                  <a:srgbClr val="00B0F0"/>
                </a:solidFill>
              </a:rPr>
              <a:t> bardziej praktycznie</a:t>
            </a:r>
          </a:p>
          <a:p>
            <a:endParaRPr lang="pl-PL" dirty="0"/>
          </a:p>
        </p:txBody>
      </p:sp>
      <p:sp>
        <p:nvSpPr>
          <p:cNvPr id="14" name="pole tekstowe 13"/>
          <p:cNvSpPr txBox="1"/>
          <p:nvPr/>
        </p:nvSpPr>
        <p:spPr>
          <a:xfrm>
            <a:off x="726343" y="1348641"/>
            <a:ext cx="6252112" cy="369332"/>
          </a:xfrm>
          <a:prstGeom prst="rect">
            <a:avLst/>
          </a:prstGeom>
          <a:noFill/>
        </p:spPr>
        <p:txBody>
          <a:bodyPr wrap="square" rtlCol="0">
            <a:spAutoFit/>
          </a:bodyPr>
          <a:lstStyle/>
          <a:p>
            <a:r>
              <a:rPr lang="pl-PL" dirty="0" smtClean="0"/>
              <a:t>Mamy ciąg znaków ADBADEDBBDD</a:t>
            </a:r>
            <a:endParaRPr lang="en-US" dirty="0"/>
          </a:p>
        </p:txBody>
      </p:sp>
      <p:sp>
        <p:nvSpPr>
          <p:cNvPr id="2" name="pole tekstowe 1"/>
          <p:cNvSpPr txBox="1"/>
          <p:nvPr/>
        </p:nvSpPr>
        <p:spPr>
          <a:xfrm>
            <a:off x="726343" y="1991240"/>
            <a:ext cx="1239442" cy="1200329"/>
          </a:xfrm>
          <a:prstGeom prst="rect">
            <a:avLst/>
          </a:prstGeom>
          <a:noFill/>
        </p:spPr>
        <p:txBody>
          <a:bodyPr wrap="none" rtlCol="0">
            <a:spAutoFit/>
          </a:bodyPr>
          <a:lstStyle/>
          <a:p>
            <a:r>
              <a:rPr lang="pl-PL" dirty="0" smtClean="0"/>
              <a:t>P(A) = 2/11</a:t>
            </a:r>
          </a:p>
          <a:p>
            <a:r>
              <a:rPr lang="pl-PL" dirty="0" smtClean="0"/>
              <a:t>P(B) = 3/11</a:t>
            </a:r>
          </a:p>
          <a:p>
            <a:r>
              <a:rPr lang="pl-PL" dirty="0" smtClean="0"/>
              <a:t>P(D) = 5/11</a:t>
            </a:r>
          </a:p>
          <a:p>
            <a:r>
              <a:rPr lang="pl-PL" dirty="0" smtClean="0"/>
              <a:t>P(E) = 1/11</a:t>
            </a:r>
            <a:endParaRPr lang="en-US" dirty="0"/>
          </a:p>
        </p:txBody>
      </p:sp>
      <p:pic>
        <p:nvPicPr>
          <p:cNvPr id="4" name="Obraz 3"/>
          <p:cNvPicPr>
            <a:picLocks noChangeAspect="1"/>
          </p:cNvPicPr>
          <p:nvPr/>
        </p:nvPicPr>
        <p:blipFill>
          <a:blip r:embed="rId2"/>
          <a:stretch>
            <a:fillRect/>
          </a:stretch>
        </p:blipFill>
        <p:spPr>
          <a:xfrm>
            <a:off x="5308653" y="650510"/>
            <a:ext cx="4887493" cy="4801388"/>
          </a:xfrm>
          <a:prstGeom prst="rect">
            <a:avLst/>
          </a:prstGeom>
        </p:spPr>
      </p:pic>
    </p:spTree>
    <p:extLst>
      <p:ext uri="{BB962C8B-B14F-4D97-AF65-F5344CB8AC3E}">
        <p14:creationId xmlns:p14="http://schemas.microsoft.com/office/powerpoint/2010/main" val="2671183427"/>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err="1" smtClean="0">
                <a:solidFill>
                  <a:srgbClr val="00B0F0"/>
                </a:solidFill>
              </a:rPr>
              <a:t>Huffman</a:t>
            </a:r>
            <a:r>
              <a:rPr lang="pl-PL" dirty="0" smtClean="0">
                <a:solidFill>
                  <a:srgbClr val="00B0F0"/>
                </a:solidFill>
              </a:rPr>
              <a:t> zadanie bardziej praktyczne</a:t>
            </a:r>
          </a:p>
          <a:p>
            <a:endParaRPr lang="pl-PL" dirty="0"/>
          </a:p>
        </p:txBody>
      </p:sp>
      <p:sp>
        <p:nvSpPr>
          <p:cNvPr id="14" name="pole tekstowe 13"/>
          <p:cNvSpPr txBox="1"/>
          <p:nvPr/>
        </p:nvSpPr>
        <p:spPr>
          <a:xfrm>
            <a:off x="573943" y="2907106"/>
            <a:ext cx="6252112" cy="646331"/>
          </a:xfrm>
          <a:prstGeom prst="rect">
            <a:avLst/>
          </a:prstGeom>
          <a:noFill/>
        </p:spPr>
        <p:txBody>
          <a:bodyPr wrap="square" rtlCol="0">
            <a:spAutoFit/>
          </a:bodyPr>
          <a:lstStyle/>
          <a:p>
            <a:r>
              <a:rPr lang="pl-PL" dirty="0" smtClean="0"/>
              <a:t>„mam na swoim kanale </a:t>
            </a:r>
            <a:r>
              <a:rPr lang="pl-PL" dirty="0" err="1" smtClean="0"/>
              <a:t>stream</a:t>
            </a:r>
            <a:r>
              <a:rPr lang="pl-PL" dirty="0" smtClean="0"/>
              <a:t> z </a:t>
            </a:r>
            <a:r>
              <a:rPr lang="pl-PL" dirty="0" err="1" smtClean="0"/>
              <a:t>morrowinda</a:t>
            </a:r>
            <a:r>
              <a:rPr lang="pl-PL" dirty="0" smtClean="0"/>
              <a:t> niepubliczny”</a:t>
            </a:r>
          </a:p>
          <a:p>
            <a:r>
              <a:rPr lang="pl-PL" dirty="0" smtClean="0"/>
              <a:t>52 * 8 = </a:t>
            </a:r>
            <a:r>
              <a:rPr lang="pl-PL" dirty="0" smtClean="0">
                <a:solidFill>
                  <a:srgbClr val="FF0000"/>
                </a:solidFill>
              </a:rPr>
              <a:t>416 bitów</a:t>
            </a:r>
            <a:endParaRPr lang="en-US" dirty="0">
              <a:solidFill>
                <a:srgbClr val="FF0000"/>
              </a:solidFill>
            </a:endParaRPr>
          </a:p>
        </p:txBody>
      </p:sp>
      <p:sp>
        <p:nvSpPr>
          <p:cNvPr id="2" name="pole tekstowe 1"/>
          <p:cNvSpPr txBox="1"/>
          <p:nvPr/>
        </p:nvSpPr>
        <p:spPr>
          <a:xfrm>
            <a:off x="726343" y="3553437"/>
            <a:ext cx="969107" cy="2862322"/>
          </a:xfrm>
          <a:prstGeom prst="rect">
            <a:avLst/>
          </a:prstGeom>
          <a:noFill/>
        </p:spPr>
        <p:txBody>
          <a:bodyPr wrap="square" rtlCol="0">
            <a:spAutoFit/>
          </a:bodyPr>
          <a:lstStyle/>
          <a:p>
            <a:r>
              <a:rPr lang="pl-PL" dirty="0" smtClean="0"/>
              <a:t>⎵: 7</a:t>
            </a:r>
          </a:p>
          <a:p>
            <a:r>
              <a:rPr lang="pl-PL" dirty="0" smtClean="0"/>
              <a:t>a: 6</a:t>
            </a:r>
          </a:p>
          <a:p>
            <a:r>
              <a:rPr lang="pl-PL" dirty="0" smtClean="0"/>
              <a:t>m: 5</a:t>
            </a:r>
          </a:p>
          <a:p>
            <a:r>
              <a:rPr lang="pl-PL" dirty="0" smtClean="0"/>
              <a:t>n: 5</a:t>
            </a:r>
          </a:p>
          <a:p>
            <a:r>
              <a:rPr lang="pl-PL" dirty="0" smtClean="0"/>
              <a:t>i: 4</a:t>
            </a:r>
          </a:p>
          <a:p>
            <a:r>
              <a:rPr lang="pl-PL" dirty="0" smtClean="0"/>
              <a:t>o: 3</a:t>
            </a:r>
          </a:p>
          <a:p>
            <a:r>
              <a:rPr lang="pl-PL" dirty="0" smtClean="0"/>
              <a:t>e: 3</a:t>
            </a:r>
          </a:p>
          <a:p>
            <a:r>
              <a:rPr lang="pl-PL" dirty="0" smtClean="0"/>
              <a:t>r: 3</a:t>
            </a:r>
          </a:p>
          <a:p>
            <a:r>
              <a:rPr lang="pl-PL" dirty="0" smtClean="0"/>
              <a:t>s: 2</a:t>
            </a:r>
          </a:p>
          <a:p>
            <a:r>
              <a:rPr lang="pl-PL" dirty="0" smtClean="0"/>
              <a:t>w: 2</a:t>
            </a:r>
          </a:p>
        </p:txBody>
      </p:sp>
      <p:pic>
        <p:nvPicPr>
          <p:cNvPr id="5" name="Obraz 4"/>
          <p:cNvPicPr>
            <a:picLocks noChangeAspect="1"/>
          </p:cNvPicPr>
          <p:nvPr/>
        </p:nvPicPr>
        <p:blipFill>
          <a:blip r:embed="rId2"/>
          <a:stretch>
            <a:fillRect/>
          </a:stretch>
        </p:blipFill>
        <p:spPr>
          <a:xfrm>
            <a:off x="726343" y="1210081"/>
            <a:ext cx="3448531" cy="1562318"/>
          </a:xfrm>
          <a:prstGeom prst="rect">
            <a:avLst/>
          </a:prstGeom>
        </p:spPr>
      </p:pic>
      <p:sp>
        <p:nvSpPr>
          <p:cNvPr id="7" name="pole tekstowe 6"/>
          <p:cNvSpPr txBox="1"/>
          <p:nvPr/>
        </p:nvSpPr>
        <p:spPr>
          <a:xfrm>
            <a:off x="1695450" y="3553437"/>
            <a:ext cx="969107" cy="2862322"/>
          </a:xfrm>
          <a:prstGeom prst="rect">
            <a:avLst/>
          </a:prstGeom>
          <a:noFill/>
        </p:spPr>
        <p:txBody>
          <a:bodyPr wrap="square" rtlCol="0">
            <a:spAutoFit/>
          </a:bodyPr>
          <a:lstStyle/>
          <a:p>
            <a:r>
              <a:rPr lang="pl-PL" dirty="0" smtClean="0"/>
              <a:t>l: 2</a:t>
            </a:r>
          </a:p>
          <a:p>
            <a:r>
              <a:rPr lang="pl-PL" dirty="0" smtClean="0"/>
              <a:t>z: 2</a:t>
            </a:r>
          </a:p>
          <a:p>
            <a:r>
              <a:rPr lang="pl-PL" dirty="0" smtClean="0"/>
              <a:t>k: 1</a:t>
            </a:r>
          </a:p>
          <a:p>
            <a:r>
              <a:rPr lang="pl-PL" dirty="0" smtClean="0"/>
              <a:t>t: 1</a:t>
            </a:r>
          </a:p>
          <a:p>
            <a:r>
              <a:rPr lang="pl-PL" dirty="0" smtClean="0"/>
              <a:t>d: 1</a:t>
            </a:r>
          </a:p>
          <a:p>
            <a:r>
              <a:rPr lang="pl-PL" dirty="0" smtClean="0"/>
              <a:t>p: 1</a:t>
            </a:r>
          </a:p>
          <a:p>
            <a:r>
              <a:rPr lang="pl-PL" dirty="0" smtClean="0"/>
              <a:t>u: 1</a:t>
            </a:r>
          </a:p>
          <a:p>
            <a:r>
              <a:rPr lang="pl-PL" dirty="0" smtClean="0"/>
              <a:t>b: 1</a:t>
            </a:r>
          </a:p>
          <a:p>
            <a:r>
              <a:rPr lang="pl-PL" dirty="0" smtClean="0"/>
              <a:t>c: 1</a:t>
            </a:r>
          </a:p>
          <a:p>
            <a:r>
              <a:rPr lang="pl-PL" dirty="0" smtClean="0"/>
              <a:t>y: 1</a:t>
            </a:r>
          </a:p>
        </p:txBody>
      </p:sp>
    </p:spTree>
    <p:extLst>
      <p:ext uri="{BB962C8B-B14F-4D97-AF65-F5344CB8AC3E}">
        <p14:creationId xmlns:p14="http://schemas.microsoft.com/office/powerpoint/2010/main" val="2388038092"/>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 y="133350"/>
            <a:ext cx="15849600" cy="5283200"/>
          </a:xfrm>
          <a:prstGeom prst="rect">
            <a:avLst/>
          </a:prstGeom>
        </p:spPr>
      </p:pic>
      <p:sp>
        <p:nvSpPr>
          <p:cNvPr id="11" name="pole tekstowe 10"/>
          <p:cNvSpPr txBox="1"/>
          <p:nvPr/>
        </p:nvSpPr>
        <p:spPr>
          <a:xfrm>
            <a:off x="1854200" y="5124450"/>
            <a:ext cx="1821845" cy="369332"/>
          </a:xfrm>
          <a:prstGeom prst="rect">
            <a:avLst/>
          </a:prstGeom>
          <a:noFill/>
        </p:spPr>
        <p:txBody>
          <a:bodyPr wrap="none" rtlCol="0">
            <a:spAutoFit/>
          </a:bodyPr>
          <a:lstStyle/>
          <a:p>
            <a:r>
              <a:rPr lang="pl-PL" dirty="0" smtClean="0"/>
              <a:t>Wynik: </a:t>
            </a:r>
            <a:r>
              <a:rPr lang="pl-PL" dirty="0" smtClean="0">
                <a:solidFill>
                  <a:srgbClr val="92D050"/>
                </a:solidFill>
              </a:rPr>
              <a:t>209 bitów</a:t>
            </a:r>
            <a:endParaRPr lang="en-US" dirty="0">
              <a:solidFill>
                <a:srgbClr val="92D050"/>
              </a:solidFill>
            </a:endParaRPr>
          </a:p>
        </p:txBody>
      </p:sp>
    </p:spTree>
    <p:extLst>
      <p:ext uri="{BB962C8B-B14F-4D97-AF65-F5344CB8AC3E}">
        <p14:creationId xmlns:p14="http://schemas.microsoft.com/office/powerpoint/2010/main" val="3000639851"/>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Podsumowanie</a:t>
            </a:r>
          </a:p>
          <a:p>
            <a:endParaRPr lang="pl-PL" dirty="0"/>
          </a:p>
        </p:txBody>
      </p:sp>
      <p:sp>
        <p:nvSpPr>
          <p:cNvPr id="6" name="pole tekstowe 5"/>
          <p:cNvSpPr txBox="1"/>
          <p:nvPr/>
        </p:nvSpPr>
        <p:spPr>
          <a:xfrm>
            <a:off x="726343" y="1543050"/>
            <a:ext cx="4426981" cy="923330"/>
          </a:xfrm>
          <a:prstGeom prst="rect">
            <a:avLst/>
          </a:prstGeom>
          <a:noFill/>
        </p:spPr>
        <p:txBody>
          <a:bodyPr wrap="none" rtlCol="0">
            <a:spAutoFit/>
          </a:bodyPr>
          <a:lstStyle/>
          <a:p>
            <a:r>
              <a:rPr lang="pl-PL" dirty="0" smtClean="0"/>
              <a:t>Zalety</a:t>
            </a:r>
          </a:p>
          <a:p>
            <a:pPr marL="285750" indent="-285750">
              <a:buFontTx/>
              <a:buChar char="-"/>
            </a:pPr>
            <a:r>
              <a:rPr lang="pl-PL" dirty="0" smtClean="0"/>
              <a:t>Kompresja bezstratna</a:t>
            </a:r>
          </a:p>
          <a:p>
            <a:pPr marL="285750" indent="-285750">
              <a:buFontTx/>
              <a:buChar char="-"/>
            </a:pPr>
            <a:r>
              <a:rPr lang="pl-PL" dirty="0" smtClean="0"/>
              <a:t>Kombinacja bitów jest wolna od prefiksów</a:t>
            </a:r>
          </a:p>
        </p:txBody>
      </p:sp>
      <p:sp>
        <p:nvSpPr>
          <p:cNvPr id="9" name="pole tekstowe 8"/>
          <p:cNvSpPr txBox="1"/>
          <p:nvPr/>
        </p:nvSpPr>
        <p:spPr>
          <a:xfrm>
            <a:off x="726342" y="2743200"/>
            <a:ext cx="7693758" cy="2031325"/>
          </a:xfrm>
          <a:prstGeom prst="rect">
            <a:avLst/>
          </a:prstGeom>
          <a:noFill/>
        </p:spPr>
        <p:txBody>
          <a:bodyPr wrap="square" rtlCol="0">
            <a:spAutoFit/>
          </a:bodyPr>
          <a:lstStyle/>
          <a:p>
            <a:r>
              <a:rPr lang="pl-PL" dirty="0" smtClean="0"/>
              <a:t>Wady</a:t>
            </a:r>
          </a:p>
          <a:p>
            <a:pPr marL="285750" indent="-285750">
              <a:buFontTx/>
              <a:buChar char="-"/>
            </a:pPr>
            <a:r>
              <a:rPr lang="pl-PL" dirty="0" smtClean="0"/>
              <a:t>Niby “wada”: bezstratne metody kompresji nie dają tak dobrych wyników jak kompresja stratna (</a:t>
            </a:r>
            <a:r>
              <a:rPr lang="pl-PL" dirty="0" err="1" smtClean="0"/>
              <a:t>duh</a:t>
            </a:r>
            <a:r>
              <a:rPr lang="pl-PL" dirty="0" smtClean="0"/>
              <a:t>), przeto nie są popularne w plikach, gdzie małe straty informacji są </a:t>
            </a:r>
            <a:r>
              <a:rPr lang="pl-PL" dirty="0" err="1" smtClean="0"/>
              <a:t>akceptowalne.Kombinacja</a:t>
            </a:r>
            <a:r>
              <a:rPr lang="pl-PL" dirty="0" smtClean="0"/>
              <a:t> bitów jest wolna od prefiksów</a:t>
            </a:r>
          </a:p>
          <a:p>
            <a:pPr marL="285750" indent="-285750">
              <a:buFontTx/>
              <a:buChar char="-"/>
            </a:pPr>
            <a:r>
              <a:rPr lang="pl-PL" dirty="0" smtClean="0"/>
              <a:t>Kompresowany ciąg znaków ma bardzo specyficzną długość i kombinację, przez to nawet mały błąd w zapisie, lub problem podczas przesyłania może </a:t>
            </a:r>
            <a:r>
              <a:rPr lang="pl-PL" dirty="0" err="1" smtClean="0"/>
              <a:t>wynikować</a:t>
            </a:r>
            <a:r>
              <a:rPr lang="pl-PL" dirty="0" smtClean="0"/>
              <a:t> błędnymi danymi dla adresata.</a:t>
            </a:r>
          </a:p>
        </p:txBody>
      </p:sp>
    </p:spTree>
    <p:extLst>
      <p:ext uri="{BB962C8B-B14F-4D97-AF65-F5344CB8AC3E}">
        <p14:creationId xmlns:p14="http://schemas.microsoft.com/office/powerpoint/2010/main" val="3912913938"/>
      </p:ext>
    </p:extLst>
  </p:cSld>
  <p:clrMapOvr>
    <a:masterClrMapping/>
  </p:clrMapOvr>
  <p:transition>
    <p:cut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a:solidFill>
                  <a:srgbClr val="00B0F0"/>
                </a:solidFill>
              </a:rPr>
              <a:t>Gdzie się używa kodowania </a:t>
            </a:r>
            <a:r>
              <a:rPr lang="pl-PL" dirty="0" err="1">
                <a:solidFill>
                  <a:srgbClr val="00B0F0"/>
                </a:solidFill>
              </a:rPr>
              <a:t>Huffmana</a:t>
            </a:r>
            <a:r>
              <a:rPr lang="pl-PL" dirty="0">
                <a:solidFill>
                  <a:srgbClr val="00B0F0"/>
                </a:solidFill>
              </a:rPr>
              <a:t>?</a:t>
            </a:r>
            <a:endParaRPr lang="pl-PL" dirty="0" smtClean="0">
              <a:solidFill>
                <a:srgbClr val="00B0F0"/>
              </a:solidFill>
            </a:endParaRPr>
          </a:p>
          <a:p>
            <a:endParaRPr lang="pl-PL" dirty="0"/>
          </a:p>
        </p:txBody>
      </p:sp>
      <p:sp>
        <p:nvSpPr>
          <p:cNvPr id="6" name="pole tekstowe 5"/>
          <p:cNvSpPr txBox="1"/>
          <p:nvPr/>
        </p:nvSpPr>
        <p:spPr>
          <a:xfrm>
            <a:off x="726343" y="1543050"/>
            <a:ext cx="8288703" cy="923330"/>
          </a:xfrm>
          <a:prstGeom prst="rect">
            <a:avLst/>
          </a:prstGeom>
          <a:noFill/>
        </p:spPr>
        <p:txBody>
          <a:bodyPr wrap="square" rtlCol="0">
            <a:spAutoFit/>
          </a:bodyPr>
          <a:lstStyle/>
          <a:p>
            <a:pPr marL="285750" indent="-285750">
              <a:buFontTx/>
              <a:buChar char="-"/>
            </a:pPr>
            <a:r>
              <a:rPr lang="pl-PL" dirty="0" smtClean="0"/>
              <a:t>GZIP, PKZIP, BZIP2 JPEG, </a:t>
            </a:r>
          </a:p>
          <a:p>
            <a:pPr marL="285750" indent="-285750">
              <a:buFontTx/>
              <a:buChar char="-"/>
            </a:pPr>
            <a:r>
              <a:rPr lang="pl-PL" dirty="0" smtClean="0"/>
              <a:t>PNG i MP3 częściowo, by stratnie skompresowany plik skompresować jeszcze dalej. Np. aparaty Canon oraz Photoshop CS2 używały </a:t>
            </a:r>
            <a:r>
              <a:rPr lang="pl-PL" dirty="0" err="1" smtClean="0"/>
              <a:t>Huffmana</a:t>
            </a:r>
            <a:r>
              <a:rPr lang="pl-PL" dirty="0" smtClean="0"/>
              <a:t>. </a:t>
            </a:r>
          </a:p>
        </p:txBody>
      </p:sp>
      <p:pic>
        <p:nvPicPr>
          <p:cNvPr id="2" name="Obraz 1"/>
          <p:cNvPicPr>
            <a:picLocks noChangeAspect="1"/>
          </p:cNvPicPr>
          <p:nvPr/>
        </p:nvPicPr>
        <p:blipFill>
          <a:blip r:embed="rId2"/>
          <a:stretch>
            <a:fillRect/>
          </a:stretch>
        </p:blipFill>
        <p:spPr>
          <a:xfrm>
            <a:off x="803350" y="2934056"/>
            <a:ext cx="8211696" cy="2610214"/>
          </a:xfrm>
          <a:prstGeom prst="rect">
            <a:avLst/>
          </a:prstGeom>
        </p:spPr>
      </p:pic>
    </p:spTree>
    <p:extLst>
      <p:ext uri="{BB962C8B-B14F-4D97-AF65-F5344CB8AC3E}">
        <p14:creationId xmlns:p14="http://schemas.microsoft.com/office/powerpoint/2010/main" val="3971108592"/>
      </p:ext>
    </p:extLst>
  </p:cSld>
  <p:clrMapOvr>
    <a:masterClrMapping/>
  </p:clrMapOvr>
  <p:transition>
    <p:cut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a:solidFill>
                  <a:srgbClr val="00B0F0"/>
                </a:solidFill>
              </a:rPr>
              <a:t>Czy jest coś lepszego niż kodowanie </a:t>
            </a:r>
            <a:r>
              <a:rPr lang="pl-PL" dirty="0" err="1">
                <a:solidFill>
                  <a:srgbClr val="00B0F0"/>
                </a:solidFill>
              </a:rPr>
              <a:t>Huffmana</a:t>
            </a:r>
            <a:r>
              <a:rPr lang="pl-PL" dirty="0">
                <a:solidFill>
                  <a:srgbClr val="00B0F0"/>
                </a:solidFill>
              </a:rPr>
              <a:t> na ten moment?</a:t>
            </a:r>
            <a:endParaRPr lang="pl-PL" dirty="0"/>
          </a:p>
        </p:txBody>
      </p:sp>
      <p:sp>
        <p:nvSpPr>
          <p:cNvPr id="6" name="pole tekstowe 5"/>
          <p:cNvSpPr txBox="1"/>
          <p:nvPr/>
        </p:nvSpPr>
        <p:spPr>
          <a:xfrm>
            <a:off x="726343" y="1543050"/>
            <a:ext cx="8288703" cy="3416320"/>
          </a:xfrm>
          <a:prstGeom prst="rect">
            <a:avLst/>
          </a:prstGeom>
          <a:noFill/>
        </p:spPr>
        <p:txBody>
          <a:bodyPr wrap="square" rtlCol="0">
            <a:spAutoFit/>
          </a:bodyPr>
          <a:lstStyle/>
          <a:p>
            <a:r>
              <a:rPr lang="pl-PL" dirty="0" smtClean="0"/>
              <a:t>Krótko? To zależy ;)</a:t>
            </a:r>
          </a:p>
          <a:p>
            <a:endParaRPr lang="pl-PL" dirty="0"/>
          </a:p>
          <a:p>
            <a:r>
              <a:rPr lang="pl-PL" dirty="0" smtClean="0"/>
              <a:t>Długo: Są algorytmy arytmetyczne, które są używane przy kompresji stratnej. W większości wypadków w multimediach stosuje się kompresje z serii LZ.</a:t>
            </a:r>
          </a:p>
          <a:p>
            <a:r>
              <a:rPr lang="pl-PL" dirty="0" smtClean="0"/>
              <a:t>Musimy pamiętać że </a:t>
            </a:r>
            <a:r>
              <a:rPr lang="pl-PL" dirty="0" err="1" smtClean="0"/>
              <a:t>Huffman</a:t>
            </a:r>
            <a:r>
              <a:rPr lang="pl-PL" dirty="0" smtClean="0"/>
              <a:t> jest stosowany do kompresji symbolu po symbolu. Natomiast teraz głównie, w plikach tekstowych lepszą opcją jest kompresja słów bądź innych zbitek tekstów. Aczkolwiek </a:t>
            </a:r>
            <a:r>
              <a:rPr lang="pl-PL" dirty="0" err="1" smtClean="0"/>
              <a:t>Huffman</a:t>
            </a:r>
            <a:r>
              <a:rPr lang="pl-PL" dirty="0" smtClean="0"/>
              <a:t> jest stosowany do „zamiatania” gotowego wyniku, tak jak kompresja końcowa JPEG.</a:t>
            </a:r>
          </a:p>
          <a:p>
            <a:r>
              <a:rPr lang="pl-PL" dirty="0" smtClean="0"/>
              <a:t>Tutaj jest o tym trochę więcej:</a:t>
            </a:r>
          </a:p>
          <a:p>
            <a:r>
              <a:rPr lang="pl-PL" dirty="0" smtClean="0"/>
              <a:t>https://arxiv.org/ftp/arxiv/papers/1109/1109.0216.pdf#:~:text=Our%20implemented%20results%20show%20that,is%20higher%20than%20Arithmetic%20coding.</a:t>
            </a:r>
          </a:p>
          <a:p>
            <a:endParaRPr lang="pl-PL" dirty="0" smtClean="0"/>
          </a:p>
        </p:txBody>
      </p:sp>
    </p:spTree>
    <p:extLst>
      <p:ext uri="{BB962C8B-B14F-4D97-AF65-F5344CB8AC3E}">
        <p14:creationId xmlns:p14="http://schemas.microsoft.com/office/powerpoint/2010/main" val="3636588301"/>
      </p:ext>
    </p:extLst>
  </p:cSld>
  <p:clrMapOvr>
    <a:masterClrMapping/>
  </p:clrMapOvr>
  <p:transition>
    <p:cut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8288703" cy="424864"/>
          </a:xfrm>
        </p:spPr>
        <p:txBody>
          <a:bodyPr>
            <a:normAutofit/>
          </a:bodyPr>
          <a:lstStyle/>
          <a:p>
            <a:r>
              <a:rPr lang="pl-PL" dirty="0" smtClean="0">
                <a:solidFill>
                  <a:srgbClr val="00B0F0"/>
                </a:solidFill>
              </a:rPr>
              <a:t>Źródła:</a:t>
            </a:r>
            <a:endParaRPr lang="pl-PL" dirty="0"/>
          </a:p>
        </p:txBody>
      </p:sp>
      <p:sp>
        <p:nvSpPr>
          <p:cNvPr id="6" name="pole tekstowe 5"/>
          <p:cNvSpPr txBox="1"/>
          <p:nvPr/>
        </p:nvSpPr>
        <p:spPr>
          <a:xfrm>
            <a:off x="726343" y="1543050"/>
            <a:ext cx="8288703" cy="1477328"/>
          </a:xfrm>
          <a:prstGeom prst="rect">
            <a:avLst/>
          </a:prstGeom>
          <a:noFill/>
        </p:spPr>
        <p:txBody>
          <a:bodyPr wrap="square" rtlCol="0">
            <a:spAutoFit/>
          </a:bodyPr>
          <a:lstStyle/>
          <a:p>
            <a:r>
              <a:rPr lang="en-US" dirty="0" smtClean="0"/>
              <a:t>Matthew N. </a:t>
            </a:r>
            <a:r>
              <a:rPr lang="en-US" dirty="0" err="1" smtClean="0"/>
              <a:t>Bernsetein</a:t>
            </a:r>
            <a:r>
              <a:rPr lang="en-US" dirty="0" smtClean="0"/>
              <a:t> - </a:t>
            </a:r>
            <a:r>
              <a:rPr lang="en-US" dirty="0" smtClean="0">
                <a:solidFill>
                  <a:schemeClr val="accent1"/>
                </a:solidFill>
              </a:rPr>
              <a:t>Shannon’s Source Coding Theorem</a:t>
            </a:r>
          </a:p>
          <a:p>
            <a:r>
              <a:rPr lang="en-US" dirty="0" err="1" smtClean="0"/>
              <a:t>Nipun</a:t>
            </a:r>
            <a:r>
              <a:rPr lang="en-US" dirty="0" smtClean="0"/>
              <a:t> Ramakrishnan - </a:t>
            </a:r>
            <a:r>
              <a:rPr lang="en-US" dirty="0" smtClean="0">
                <a:solidFill>
                  <a:schemeClr val="accent1"/>
                </a:solidFill>
              </a:rPr>
              <a:t>Huffman Codes: An Information Theory Perspective</a:t>
            </a:r>
            <a:endParaRPr lang="pl-PL" dirty="0" smtClean="0">
              <a:solidFill>
                <a:schemeClr val="accent1"/>
              </a:solidFill>
            </a:endParaRPr>
          </a:p>
          <a:p>
            <a:r>
              <a:rPr lang="en-US" dirty="0" err="1" smtClean="0"/>
              <a:t>Asadollah</a:t>
            </a:r>
            <a:r>
              <a:rPr lang="en-US" dirty="0" smtClean="0"/>
              <a:t> </a:t>
            </a:r>
            <a:r>
              <a:rPr lang="en-US" dirty="0" err="1" smtClean="0"/>
              <a:t>Shahbahrami</a:t>
            </a:r>
            <a:r>
              <a:rPr lang="en-US" dirty="0" smtClean="0"/>
              <a:t>, </a:t>
            </a:r>
            <a:r>
              <a:rPr lang="en-US" dirty="0" err="1" smtClean="0"/>
              <a:t>Ramin</a:t>
            </a:r>
            <a:r>
              <a:rPr lang="en-US" dirty="0" smtClean="0"/>
              <a:t> </a:t>
            </a:r>
            <a:r>
              <a:rPr lang="en-US" dirty="0" err="1" smtClean="0"/>
              <a:t>Bahrampour</a:t>
            </a:r>
            <a:r>
              <a:rPr lang="en-US" dirty="0" smtClean="0"/>
              <a:t>, </a:t>
            </a:r>
            <a:r>
              <a:rPr lang="en-US" dirty="0" err="1" smtClean="0"/>
              <a:t>Mobin</a:t>
            </a:r>
            <a:r>
              <a:rPr lang="en-US" dirty="0" smtClean="0"/>
              <a:t> </a:t>
            </a:r>
            <a:r>
              <a:rPr lang="en-US" dirty="0" err="1" smtClean="0"/>
              <a:t>Sabbaghi</a:t>
            </a:r>
            <a:r>
              <a:rPr lang="en-US" dirty="0" smtClean="0"/>
              <a:t> </a:t>
            </a:r>
            <a:r>
              <a:rPr lang="en-US" dirty="0" err="1" smtClean="0"/>
              <a:t>Rostami</a:t>
            </a:r>
            <a:r>
              <a:rPr lang="en-US" dirty="0" smtClean="0"/>
              <a:t>, Mostafa </a:t>
            </a:r>
            <a:r>
              <a:rPr lang="en-US" dirty="0" err="1" smtClean="0"/>
              <a:t>Ayoubi</a:t>
            </a:r>
            <a:r>
              <a:rPr lang="en-US" dirty="0" smtClean="0"/>
              <a:t> </a:t>
            </a:r>
            <a:r>
              <a:rPr lang="en-US" dirty="0" err="1" smtClean="0"/>
              <a:t>Mobarhan</a:t>
            </a:r>
            <a:r>
              <a:rPr lang="pl-PL" dirty="0"/>
              <a:t> </a:t>
            </a:r>
            <a:r>
              <a:rPr lang="pl-PL" dirty="0" smtClean="0"/>
              <a:t>- </a:t>
            </a:r>
            <a:r>
              <a:rPr lang="en-US" dirty="0" smtClean="0">
                <a:solidFill>
                  <a:schemeClr val="accent1"/>
                </a:solidFill>
              </a:rPr>
              <a:t>Evaluation of Huffman and Arithmetic Algorithms for Multimedia Compression Standards</a:t>
            </a:r>
            <a:endParaRPr lang="en-US" dirty="0" smtClean="0"/>
          </a:p>
        </p:txBody>
      </p:sp>
    </p:spTree>
    <p:extLst>
      <p:ext uri="{BB962C8B-B14F-4D97-AF65-F5344CB8AC3E}">
        <p14:creationId xmlns:p14="http://schemas.microsoft.com/office/powerpoint/2010/main" val="4240264567"/>
      </p:ext>
    </p:extLst>
  </p:cSld>
  <p:clrMapOvr>
    <a:masterClrMapping/>
  </p:clrMapOvr>
  <p:transition>
    <p:cut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2" y="486386"/>
            <a:ext cx="8499720" cy="850045"/>
          </a:xfrm>
        </p:spPr>
        <p:txBody>
          <a:bodyPr/>
          <a:lstStyle/>
          <a:p>
            <a:pPr algn="ctr"/>
            <a:r>
              <a:rPr lang="pl-PL" dirty="0" smtClean="0"/>
              <a:t>„</a:t>
            </a:r>
            <a:r>
              <a:rPr lang="en-US" dirty="0" smtClean="0"/>
              <a:t>Given </a:t>
            </a:r>
            <a:r>
              <a:rPr lang="en-US" dirty="0"/>
              <a:t>a collection of letters, numbers, or other symbols, find the most efficient method to represent them using a binary code</a:t>
            </a:r>
            <a:r>
              <a:rPr lang="en-US" dirty="0" smtClean="0"/>
              <a:t>.</a:t>
            </a:r>
            <a:r>
              <a:rPr lang="pl-PL" dirty="0" smtClean="0"/>
              <a:t>”</a:t>
            </a:r>
            <a:endParaRPr lang="en-US" dirty="0"/>
          </a:p>
        </p:txBody>
      </p:sp>
      <p:sp>
        <p:nvSpPr>
          <p:cNvPr id="4" name="Symbol zastępczy tekstu 2"/>
          <p:cNvSpPr txBox="1">
            <a:spLocks/>
          </p:cNvSpPr>
          <p:nvPr/>
        </p:nvSpPr>
        <p:spPr>
          <a:xfrm>
            <a:off x="726342" y="1336431"/>
            <a:ext cx="8499720" cy="85004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pl-PL" dirty="0">
                <a:solidFill>
                  <a:schemeClr val="tx1">
                    <a:lumMod val="75000"/>
                  </a:schemeClr>
                </a:solidFill>
              </a:rPr>
              <a:t>„Mając zestaw liter, cyfr lub innych symboli, znajdź najbardziej wydajną metodę ich reprezentacji w postaci binarnej.”</a:t>
            </a:r>
            <a:endParaRPr lang="en-US" dirty="0">
              <a:solidFill>
                <a:schemeClr val="tx1">
                  <a:lumMod val="75000"/>
                </a:schemeClr>
              </a:solidFill>
            </a:endParaRPr>
          </a:p>
        </p:txBody>
      </p:sp>
      <p:sp>
        <p:nvSpPr>
          <p:cNvPr id="5" name="Symbol zastępczy tekstu 2"/>
          <p:cNvSpPr txBox="1">
            <a:spLocks/>
          </p:cNvSpPr>
          <p:nvPr/>
        </p:nvSpPr>
        <p:spPr>
          <a:xfrm>
            <a:off x="820127" y="3036521"/>
            <a:ext cx="8499720" cy="85004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Innymi słowy problem o kompresji danych.</a:t>
            </a:r>
          </a:p>
          <a:p>
            <a:r>
              <a:rPr lang="pl-PL" dirty="0" smtClean="0"/>
              <a:t>Problem ten nie został optymalnie na tamten czas rozwiązany. </a:t>
            </a:r>
            <a:endParaRPr lang="en-US" dirty="0"/>
          </a:p>
        </p:txBody>
      </p:sp>
    </p:spTree>
    <p:extLst>
      <p:ext uri="{BB962C8B-B14F-4D97-AF65-F5344CB8AC3E}">
        <p14:creationId xmlns:p14="http://schemas.microsoft.com/office/powerpoint/2010/main" val="3956638707"/>
      </p:ext>
    </p:extLst>
  </p:cSld>
  <p:clrMapOvr>
    <a:masterClrMapping/>
  </p:clrMapOvr>
  <p:transition>
    <p:cut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679450" y="345709"/>
            <a:ext cx="3435350" cy="416291"/>
          </a:xfrm>
        </p:spPr>
        <p:txBody>
          <a:bodyPr>
            <a:normAutofit lnSpcReduction="10000"/>
          </a:bodyPr>
          <a:lstStyle/>
          <a:p>
            <a:r>
              <a:rPr lang="pl-PL" dirty="0" smtClean="0">
                <a:solidFill>
                  <a:srgbClr val="00B0F0"/>
                </a:solidFill>
              </a:rPr>
              <a:t>Przedstawienie problemu:</a:t>
            </a:r>
            <a:endParaRPr lang="en-US" dirty="0">
              <a:solidFill>
                <a:srgbClr val="00B0F0"/>
              </a:solidFill>
            </a:endParaRPr>
          </a:p>
        </p:txBody>
      </p:sp>
      <p:sp>
        <p:nvSpPr>
          <p:cNvPr id="5" name="Prostokąt 4"/>
          <p:cNvSpPr/>
          <p:nvPr/>
        </p:nvSpPr>
        <p:spPr>
          <a:xfrm>
            <a:off x="1335942" y="1535723"/>
            <a:ext cx="1336919" cy="750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Źródło</a:t>
            </a:r>
            <a:endParaRPr lang="en-US" dirty="0"/>
          </a:p>
        </p:txBody>
      </p:sp>
      <p:sp>
        <p:nvSpPr>
          <p:cNvPr id="6" name="Prostokąt 5"/>
          <p:cNvSpPr/>
          <p:nvPr/>
        </p:nvSpPr>
        <p:spPr>
          <a:xfrm>
            <a:off x="3598496" y="1535723"/>
            <a:ext cx="1336919" cy="7502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Enkoder</a:t>
            </a:r>
            <a:endParaRPr lang="en-US" dirty="0"/>
          </a:p>
        </p:txBody>
      </p:sp>
      <p:sp>
        <p:nvSpPr>
          <p:cNvPr id="7" name="Prostokąt 6"/>
          <p:cNvSpPr/>
          <p:nvPr/>
        </p:nvSpPr>
        <p:spPr>
          <a:xfrm>
            <a:off x="7631234" y="1535722"/>
            <a:ext cx="1336919" cy="7502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Dekoder</a:t>
            </a:r>
            <a:endParaRPr lang="en-US" dirty="0"/>
          </a:p>
        </p:txBody>
      </p:sp>
      <p:sp>
        <p:nvSpPr>
          <p:cNvPr id="8" name="Prostokąt 7"/>
          <p:cNvSpPr/>
          <p:nvPr/>
        </p:nvSpPr>
        <p:spPr>
          <a:xfrm>
            <a:off x="9893788" y="1535721"/>
            <a:ext cx="1336919" cy="75027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Odbiorca</a:t>
            </a:r>
            <a:endParaRPr lang="en-US" dirty="0"/>
          </a:p>
        </p:txBody>
      </p:sp>
      <p:cxnSp>
        <p:nvCxnSpPr>
          <p:cNvPr id="10" name="Łącznik prosty ze strzałką 9"/>
          <p:cNvCxnSpPr>
            <a:stCxn id="5" idx="3"/>
            <a:endCxn id="6" idx="1"/>
          </p:cNvCxnSpPr>
          <p:nvPr/>
        </p:nvCxnSpPr>
        <p:spPr>
          <a:xfrm>
            <a:off x="2672861" y="1910862"/>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p:cNvCxnSpPr/>
          <p:nvPr/>
        </p:nvCxnSpPr>
        <p:spPr>
          <a:xfrm>
            <a:off x="8968153" y="1918919"/>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p:cNvCxnSpPr>
            <a:endCxn id="7" idx="1"/>
          </p:cNvCxnSpPr>
          <p:nvPr/>
        </p:nvCxnSpPr>
        <p:spPr>
          <a:xfrm flipV="1">
            <a:off x="4935415" y="1910861"/>
            <a:ext cx="2695819" cy="80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5" name="Symbol zastępczy tekstu 2"/>
          <p:cNvSpPr txBox="1">
            <a:spLocks/>
          </p:cNvSpPr>
          <p:nvPr/>
        </p:nvSpPr>
        <p:spPr>
          <a:xfrm>
            <a:off x="679450" y="3059723"/>
            <a:ext cx="3435350" cy="4162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solidFill>
                  <a:schemeClr val="accent1">
                    <a:lumMod val="60000"/>
                    <a:lumOff val="40000"/>
                  </a:schemeClr>
                </a:solidFill>
              </a:rPr>
              <a:t>Wymagania:</a:t>
            </a:r>
            <a:endParaRPr lang="en-US" dirty="0">
              <a:solidFill>
                <a:schemeClr val="accent1">
                  <a:lumMod val="60000"/>
                  <a:lumOff val="40000"/>
                </a:schemeClr>
              </a:solidFill>
            </a:endParaRPr>
          </a:p>
        </p:txBody>
      </p:sp>
      <p:sp>
        <p:nvSpPr>
          <p:cNvPr id="16" name="Symbol zastępczy tekstu 2"/>
          <p:cNvSpPr txBox="1">
            <a:spLocks/>
          </p:cNvSpPr>
          <p:nvPr/>
        </p:nvSpPr>
        <p:spPr>
          <a:xfrm>
            <a:off x="679450" y="3522906"/>
            <a:ext cx="9003813" cy="14536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    Pojedynczy symbol przekształcony w unikalny binarny ciąg</a:t>
            </a:r>
          </a:p>
          <a:p>
            <a:pPr marL="342900" indent="-342900">
              <a:buFontTx/>
              <a:buChar char="-"/>
            </a:pPr>
            <a:r>
              <a:rPr lang="pl-PL" dirty="0" smtClean="0"/>
              <a:t>Kompresja musi być bezstratna</a:t>
            </a:r>
          </a:p>
          <a:p>
            <a:pPr marL="342900" indent="-342900">
              <a:buFontTx/>
              <a:buChar char="-"/>
            </a:pPr>
            <a:r>
              <a:rPr lang="pl-PL" dirty="0" smtClean="0"/>
              <a:t>Unikalna dekodowalność</a:t>
            </a:r>
            <a:endParaRPr lang="en-US" dirty="0"/>
          </a:p>
        </p:txBody>
      </p:sp>
    </p:spTree>
    <p:extLst>
      <p:ext uri="{BB962C8B-B14F-4D97-AF65-F5344CB8AC3E}">
        <p14:creationId xmlns:p14="http://schemas.microsoft.com/office/powerpoint/2010/main" val="3828766631"/>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4935415" y="827716"/>
            <a:ext cx="2843580" cy="416291"/>
          </a:xfrm>
        </p:spPr>
        <p:txBody>
          <a:bodyPr>
            <a:normAutofit lnSpcReduction="10000"/>
          </a:bodyPr>
          <a:lstStyle/>
          <a:p>
            <a:r>
              <a:rPr lang="pl-PL" dirty="0" smtClean="0">
                <a:solidFill>
                  <a:srgbClr val="00B0F0"/>
                </a:solidFill>
              </a:rPr>
              <a:t>Bezstratna kompresja</a:t>
            </a:r>
            <a:endParaRPr lang="en-US" dirty="0">
              <a:solidFill>
                <a:srgbClr val="00B0F0"/>
              </a:solidFill>
            </a:endParaRPr>
          </a:p>
        </p:txBody>
      </p:sp>
      <p:sp>
        <p:nvSpPr>
          <p:cNvPr id="5" name="Prostokąt 4"/>
          <p:cNvSpPr/>
          <p:nvPr/>
        </p:nvSpPr>
        <p:spPr>
          <a:xfrm>
            <a:off x="1335942" y="1535723"/>
            <a:ext cx="1336919" cy="750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Źródło</a:t>
            </a:r>
            <a:endParaRPr lang="en-US" dirty="0"/>
          </a:p>
        </p:txBody>
      </p:sp>
      <p:sp>
        <p:nvSpPr>
          <p:cNvPr id="6" name="Prostokąt 5"/>
          <p:cNvSpPr/>
          <p:nvPr/>
        </p:nvSpPr>
        <p:spPr>
          <a:xfrm>
            <a:off x="3598496" y="1535723"/>
            <a:ext cx="1336919" cy="7502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Enkoder</a:t>
            </a:r>
            <a:endParaRPr lang="en-US" dirty="0"/>
          </a:p>
        </p:txBody>
      </p:sp>
      <p:sp>
        <p:nvSpPr>
          <p:cNvPr id="7" name="Prostokąt 6"/>
          <p:cNvSpPr/>
          <p:nvPr/>
        </p:nvSpPr>
        <p:spPr>
          <a:xfrm>
            <a:off x="7631234" y="1535722"/>
            <a:ext cx="1336919" cy="75027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Dekoder</a:t>
            </a:r>
            <a:endParaRPr lang="en-US" dirty="0"/>
          </a:p>
        </p:txBody>
      </p:sp>
      <p:sp>
        <p:nvSpPr>
          <p:cNvPr id="8" name="Prostokąt 7"/>
          <p:cNvSpPr/>
          <p:nvPr/>
        </p:nvSpPr>
        <p:spPr>
          <a:xfrm>
            <a:off x="9893788" y="1535721"/>
            <a:ext cx="1336919" cy="75027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Odbiorca</a:t>
            </a:r>
            <a:endParaRPr lang="en-US" dirty="0"/>
          </a:p>
        </p:txBody>
      </p:sp>
      <p:cxnSp>
        <p:nvCxnSpPr>
          <p:cNvPr id="10" name="Łącznik prosty ze strzałką 9"/>
          <p:cNvCxnSpPr>
            <a:stCxn id="5" idx="3"/>
            <a:endCxn id="6" idx="1"/>
          </p:cNvCxnSpPr>
          <p:nvPr/>
        </p:nvCxnSpPr>
        <p:spPr>
          <a:xfrm>
            <a:off x="2672861" y="1910862"/>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p:cNvCxnSpPr/>
          <p:nvPr/>
        </p:nvCxnSpPr>
        <p:spPr>
          <a:xfrm>
            <a:off x="8968153" y="1918919"/>
            <a:ext cx="92563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p:cNvCxnSpPr>
            <a:endCxn id="7" idx="1"/>
          </p:cNvCxnSpPr>
          <p:nvPr/>
        </p:nvCxnSpPr>
        <p:spPr>
          <a:xfrm flipV="1">
            <a:off x="4935415" y="1910861"/>
            <a:ext cx="2695819" cy="80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pole tekstowe 1"/>
          <p:cNvSpPr txBox="1"/>
          <p:nvPr/>
        </p:nvSpPr>
        <p:spPr>
          <a:xfrm>
            <a:off x="1335942" y="2291807"/>
            <a:ext cx="1336919" cy="369332"/>
          </a:xfrm>
          <a:prstGeom prst="rect">
            <a:avLst/>
          </a:prstGeom>
          <a:noFill/>
        </p:spPr>
        <p:txBody>
          <a:bodyPr wrap="square" rtlCol="0">
            <a:spAutoFit/>
          </a:bodyPr>
          <a:lstStyle/>
          <a:p>
            <a:pPr algn="ctr"/>
            <a:r>
              <a:rPr lang="pl-PL" dirty="0" smtClean="0"/>
              <a:t>„Shannon”</a:t>
            </a:r>
            <a:endParaRPr lang="en-US" dirty="0"/>
          </a:p>
        </p:txBody>
      </p:sp>
      <p:sp>
        <p:nvSpPr>
          <p:cNvPr id="17" name="pole tekstowe 16"/>
          <p:cNvSpPr txBox="1"/>
          <p:nvPr/>
        </p:nvSpPr>
        <p:spPr>
          <a:xfrm>
            <a:off x="3598496" y="2292872"/>
            <a:ext cx="1336919" cy="1477328"/>
          </a:xfrm>
          <a:prstGeom prst="rect">
            <a:avLst/>
          </a:prstGeom>
          <a:noFill/>
        </p:spPr>
        <p:txBody>
          <a:bodyPr wrap="square" rtlCol="0">
            <a:spAutoFit/>
          </a:bodyPr>
          <a:lstStyle/>
          <a:p>
            <a:pPr algn="ctr"/>
            <a:r>
              <a:rPr lang="pl-PL" dirty="0" smtClean="0"/>
              <a:t>S – 00</a:t>
            </a:r>
          </a:p>
          <a:p>
            <a:pPr algn="ctr"/>
            <a:r>
              <a:rPr lang="pl-PL" dirty="0" smtClean="0"/>
              <a:t>O – 001</a:t>
            </a:r>
          </a:p>
          <a:p>
            <a:pPr algn="ctr"/>
            <a:r>
              <a:rPr lang="pl-PL" dirty="0" smtClean="0"/>
              <a:t>A – 010</a:t>
            </a:r>
          </a:p>
          <a:p>
            <a:pPr algn="ctr"/>
            <a:r>
              <a:rPr lang="pl-PL" dirty="0" smtClean="0"/>
              <a:t>H – 011</a:t>
            </a:r>
          </a:p>
          <a:p>
            <a:pPr algn="ctr"/>
            <a:r>
              <a:rPr lang="pl-PL" dirty="0" smtClean="0"/>
              <a:t>N – 1</a:t>
            </a:r>
            <a:endParaRPr lang="en-US" dirty="0"/>
          </a:p>
        </p:txBody>
      </p:sp>
      <p:sp>
        <p:nvSpPr>
          <p:cNvPr id="18" name="pole tekstowe 17"/>
          <p:cNvSpPr txBox="1"/>
          <p:nvPr/>
        </p:nvSpPr>
        <p:spPr>
          <a:xfrm>
            <a:off x="5614864" y="2014808"/>
            <a:ext cx="1336919" cy="646331"/>
          </a:xfrm>
          <a:prstGeom prst="rect">
            <a:avLst/>
          </a:prstGeom>
          <a:noFill/>
        </p:spPr>
        <p:txBody>
          <a:bodyPr wrap="square" rtlCol="0">
            <a:spAutoFit/>
          </a:bodyPr>
          <a:lstStyle/>
          <a:p>
            <a:pPr algn="ctr"/>
            <a:r>
              <a:rPr lang="pl-PL" dirty="0" smtClean="0"/>
              <a:t>0 0 0 1 1 0 1 0 1 1 0 0 1 1 </a:t>
            </a:r>
            <a:endParaRPr lang="en-US" dirty="0"/>
          </a:p>
        </p:txBody>
      </p:sp>
      <p:sp>
        <p:nvSpPr>
          <p:cNvPr id="19" name="pole tekstowe 18"/>
          <p:cNvSpPr txBox="1"/>
          <p:nvPr/>
        </p:nvSpPr>
        <p:spPr>
          <a:xfrm>
            <a:off x="4454278" y="4335976"/>
            <a:ext cx="3658089" cy="369332"/>
          </a:xfrm>
          <a:prstGeom prst="rect">
            <a:avLst/>
          </a:prstGeom>
          <a:noFill/>
        </p:spPr>
        <p:txBody>
          <a:bodyPr wrap="square" rtlCol="0">
            <a:spAutoFit/>
          </a:bodyPr>
          <a:lstStyle/>
          <a:p>
            <a:pPr algn="ctr"/>
            <a:r>
              <a:rPr lang="pl-PL" dirty="0" smtClean="0">
                <a:solidFill>
                  <a:srgbClr val="FF0000"/>
                </a:solidFill>
              </a:rPr>
              <a:t>0 0</a:t>
            </a:r>
            <a:r>
              <a:rPr lang="pl-PL" dirty="0" smtClean="0"/>
              <a:t> </a:t>
            </a:r>
            <a:r>
              <a:rPr lang="pl-PL" dirty="0" smtClean="0">
                <a:solidFill>
                  <a:srgbClr val="00B0F0"/>
                </a:solidFill>
              </a:rPr>
              <a:t>0 1 1 </a:t>
            </a:r>
            <a:r>
              <a:rPr lang="pl-PL" dirty="0" smtClean="0">
                <a:solidFill>
                  <a:srgbClr val="FFC000"/>
                </a:solidFill>
              </a:rPr>
              <a:t>0 1 0 </a:t>
            </a:r>
            <a:r>
              <a:rPr lang="pl-PL" dirty="0" smtClean="0">
                <a:solidFill>
                  <a:srgbClr val="00B050"/>
                </a:solidFill>
              </a:rPr>
              <a:t>1 1</a:t>
            </a:r>
            <a:r>
              <a:rPr lang="pl-PL" dirty="0" smtClean="0"/>
              <a:t> </a:t>
            </a:r>
            <a:r>
              <a:rPr lang="pl-PL" dirty="0" smtClean="0">
                <a:solidFill>
                  <a:srgbClr val="7030A0"/>
                </a:solidFill>
              </a:rPr>
              <a:t>0 0 1 </a:t>
            </a:r>
            <a:r>
              <a:rPr lang="pl-PL" dirty="0" smtClean="0">
                <a:solidFill>
                  <a:srgbClr val="00B050"/>
                </a:solidFill>
              </a:rPr>
              <a:t>1</a:t>
            </a:r>
            <a:r>
              <a:rPr lang="pl-PL" dirty="0" smtClean="0"/>
              <a:t> </a:t>
            </a:r>
            <a:endParaRPr lang="en-US" dirty="0"/>
          </a:p>
        </p:txBody>
      </p:sp>
      <p:cxnSp>
        <p:nvCxnSpPr>
          <p:cNvPr id="9" name="Łącznik prosty ze strzałką 8"/>
          <p:cNvCxnSpPr>
            <a:stCxn id="18" idx="2"/>
          </p:cNvCxnSpPr>
          <p:nvPr/>
        </p:nvCxnSpPr>
        <p:spPr>
          <a:xfrm>
            <a:off x="6283324" y="2661139"/>
            <a:ext cx="0" cy="1518975"/>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pole tekstowe 20"/>
          <p:cNvSpPr txBox="1"/>
          <p:nvPr/>
        </p:nvSpPr>
        <p:spPr>
          <a:xfrm>
            <a:off x="4454278" y="5075705"/>
            <a:ext cx="3658089" cy="369332"/>
          </a:xfrm>
          <a:prstGeom prst="rect">
            <a:avLst/>
          </a:prstGeom>
          <a:noFill/>
        </p:spPr>
        <p:txBody>
          <a:bodyPr wrap="square" rtlCol="0">
            <a:spAutoFit/>
          </a:bodyPr>
          <a:lstStyle/>
          <a:p>
            <a:pPr algn="ctr"/>
            <a:r>
              <a:rPr lang="pl-PL" dirty="0" smtClean="0">
                <a:solidFill>
                  <a:srgbClr val="FF0000"/>
                </a:solidFill>
              </a:rPr>
              <a:t>0 0 </a:t>
            </a:r>
            <a:r>
              <a:rPr lang="pl-PL" dirty="0" smtClean="0">
                <a:solidFill>
                  <a:srgbClr val="00B0F0"/>
                </a:solidFill>
              </a:rPr>
              <a:t>0 1 1 </a:t>
            </a:r>
            <a:r>
              <a:rPr lang="pl-PL" dirty="0" smtClean="0">
                <a:solidFill>
                  <a:schemeClr val="accent4"/>
                </a:solidFill>
              </a:rPr>
              <a:t>0 1 0 </a:t>
            </a:r>
            <a:r>
              <a:rPr lang="pl-PL" dirty="0" smtClean="0">
                <a:solidFill>
                  <a:srgbClr val="00B050"/>
                </a:solidFill>
              </a:rPr>
              <a:t>1 1 </a:t>
            </a:r>
            <a:r>
              <a:rPr lang="pl-PL" dirty="0" smtClean="0">
                <a:solidFill>
                  <a:srgbClr val="FF0000"/>
                </a:solidFill>
              </a:rPr>
              <a:t>0 0</a:t>
            </a:r>
            <a:r>
              <a:rPr lang="pl-PL" dirty="0" smtClean="0"/>
              <a:t> </a:t>
            </a:r>
            <a:r>
              <a:rPr lang="pl-PL" dirty="0" smtClean="0">
                <a:solidFill>
                  <a:srgbClr val="00B050"/>
                </a:solidFill>
              </a:rPr>
              <a:t>1 1</a:t>
            </a:r>
            <a:r>
              <a:rPr lang="pl-PL" dirty="0" smtClean="0"/>
              <a:t> </a:t>
            </a:r>
            <a:endParaRPr lang="en-US" dirty="0"/>
          </a:p>
        </p:txBody>
      </p:sp>
      <p:sp>
        <p:nvSpPr>
          <p:cNvPr id="22" name="pole tekstowe 21"/>
          <p:cNvSpPr txBox="1"/>
          <p:nvPr/>
        </p:nvSpPr>
        <p:spPr>
          <a:xfrm>
            <a:off x="5092696" y="4561224"/>
            <a:ext cx="2489203" cy="369332"/>
          </a:xfrm>
          <a:prstGeom prst="rect">
            <a:avLst/>
          </a:prstGeom>
          <a:noFill/>
        </p:spPr>
        <p:txBody>
          <a:bodyPr wrap="square" rtlCol="0">
            <a:spAutoFit/>
          </a:bodyPr>
          <a:lstStyle/>
          <a:p>
            <a:r>
              <a:rPr lang="pl-PL" dirty="0" smtClean="0"/>
              <a:t> </a:t>
            </a:r>
            <a:r>
              <a:rPr lang="pl-PL" dirty="0" smtClean="0">
                <a:solidFill>
                  <a:srgbClr val="FF0000"/>
                </a:solidFill>
              </a:rPr>
              <a:t>S</a:t>
            </a:r>
            <a:r>
              <a:rPr lang="pl-PL" dirty="0" smtClean="0"/>
              <a:t>      </a:t>
            </a:r>
            <a:r>
              <a:rPr lang="pl-PL" dirty="0" smtClean="0">
                <a:solidFill>
                  <a:srgbClr val="00B0F0"/>
                </a:solidFill>
              </a:rPr>
              <a:t>h</a:t>
            </a:r>
            <a:r>
              <a:rPr lang="pl-PL" dirty="0" smtClean="0"/>
              <a:t>       </a:t>
            </a:r>
            <a:r>
              <a:rPr lang="pl-PL" dirty="0" smtClean="0">
                <a:solidFill>
                  <a:schemeClr val="accent4"/>
                </a:solidFill>
              </a:rPr>
              <a:t>a</a:t>
            </a:r>
            <a:r>
              <a:rPr lang="pl-PL" dirty="0" smtClean="0"/>
              <a:t>    </a:t>
            </a:r>
            <a:r>
              <a:rPr lang="pl-PL" dirty="0" smtClean="0">
                <a:solidFill>
                  <a:srgbClr val="00B050"/>
                </a:solidFill>
              </a:rPr>
              <a:t>n </a:t>
            </a:r>
            <a:r>
              <a:rPr lang="pl-PL" dirty="0" err="1" smtClean="0">
                <a:solidFill>
                  <a:srgbClr val="00B050"/>
                </a:solidFill>
              </a:rPr>
              <a:t>n</a:t>
            </a:r>
            <a:r>
              <a:rPr lang="pl-PL" dirty="0" smtClean="0"/>
              <a:t>    </a:t>
            </a:r>
            <a:r>
              <a:rPr lang="pl-PL" dirty="0" smtClean="0">
                <a:solidFill>
                  <a:srgbClr val="7030A0"/>
                </a:solidFill>
              </a:rPr>
              <a:t>o</a:t>
            </a:r>
            <a:r>
              <a:rPr lang="pl-PL" dirty="0" smtClean="0"/>
              <a:t>     </a:t>
            </a:r>
            <a:r>
              <a:rPr lang="pl-PL" dirty="0" smtClean="0">
                <a:solidFill>
                  <a:srgbClr val="00B050"/>
                </a:solidFill>
              </a:rPr>
              <a:t>n</a:t>
            </a:r>
            <a:endParaRPr lang="en-US" dirty="0">
              <a:solidFill>
                <a:srgbClr val="00B050"/>
              </a:solidFill>
            </a:endParaRPr>
          </a:p>
        </p:txBody>
      </p:sp>
      <p:sp>
        <p:nvSpPr>
          <p:cNvPr id="23" name="pole tekstowe 22"/>
          <p:cNvSpPr txBox="1"/>
          <p:nvPr/>
        </p:nvSpPr>
        <p:spPr>
          <a:xfrm>
            <a:off x="5092695" y="5367420"/>
            <a:ext cx="2489203" cy="369332"/>
          </a:xfrm>
          <a:prstGeom prst="rect">
            <a:avLst/>
          </a:prstGeom>
          <a:noFill/>
        </p:spPr>
        <p:txBody>
          <a:bodyPr wrap="square" rtlCol="0">
            <a:spAutoFit/>
          </a:bodyPr>
          <a:lstStyle/>
          <a:p>
            <a:r>
              <a:rPr lang="pl-PL" dirty="0" smtClean="0"/>
              <a:t> </a:t>
            </a:r>
            <a:r>
              <a:rPr lang="pl-PL" dirty="0" smtClean="0">
                <a:solidFill>
                  <a:srgbClr val="FF0000"/>
                </a:solidFill>
              </a:rPr>
              <a:t>S</a:t>
            </a:r>
            <a:r>
              <a:rPr lang="pl-PL" dirty="0" smtClean="0"/>
              <a:t>      </a:t>
            </a:r>
            <a:r>
              <a:rPr lang="pl-PL" dirty="0" smtClean="0">
                <a:solidFill>
                  <a:srgbClr val="00B0F0"/>
                </a:solidFill>
              </a:rPr>
              <a:t>h</a:t>
            </a:r>
            <a:r>
              <a:rPr lang="pl-PL" dirty="0" smtClean="0"/>
              <a:t>       </a:t>
            </a:r>
            <a:r>
              <a:rPr lang="pl-PL" dirty="0" smtClean="0">
                <a:solidFill>
                  <a:schemeClr val="accent4"/>
                </a:solidFill>
              </a:rPr>
              <a:t>a</a:t>
            </a:r>
            <a:r>
              <a:rPr lang="pl-PL" dirty="0" smtClean="0"/>
              <a:t>    </a:t>
            </a:r>
            <a:r>
              <a:rPr lang="pl-PL" dirty="0" smtClean="0">
                <a:solidFill>
                  <a:srgbClr val="00B050"/>
                </a:solidFill>
              </a:rPr>
              <a:t>n </a:t>
            </a:r>
            <a:r>
              <a:rPr lang="pl-PL" dirty="0" err="1" smtClean="0">
                <a:solidFill>
                  <a:srgbClr val="00B050"/>
                </a:solidFill>
              </a:rPr>
              <a:t>n</a:t>
            </a:r>
            <a:r>
              <a:rPr lang="pl-PL" dirty="0" smtClean="0"/>
              <a:t>   </a:t>
            </a:r>
            <a:r>
              <a:rPr lang="pl-PL" dirty="0" smtClean="0">
                <a:solidFill>
                  <a:srgbClr val="FF0000"/>
                </a:solidFill>
              </a:rPr>
              <a:t>S</a:t>
            </a:r>
            <a:r>
              <a:rPr lang="pl-PL" dirty="0" smtClean="0"/>
              <a:t>   </a:t>
            </a:r>
            <a:r>
              <a:rPr lang="pl-PL" dirty="0" smtClean="0">
                <a:solidFill>
                  <a:srgbClr val="00B050"/>
                </a:solidFill>
              </a:rPr>
              <a:t>n </a:t>
            </a:r>
            <a:r>
              <a:rPr lang="pl-PL" dirty="0" err="1" smtClean="0">
                <a:solidFill>
                  <a:srgbClr val="00B050"/>
                </a:solidFill>
              </a:rPr>
              <a:t>n</a:t>
            </a:r>
            <a:endParaRPr lang="en-US" dirty="0">
              <a:solidFill>
                <a:srgbClr val="00B050"/>
              </a:solidFill>
            </a:endParaRPr>
          </a:p>
        </p:txBody>
      </p:sp>
      <p:sp>
        <p:nvSpPr>
          <p:cNvPr id="24" name="Symbol zastępczy tekstu 2"/>
          <p:cNvSpPr txBox="1">
            <a:spLocks/>
          </p:cNvSpPr>
          <p:nvPr/>
        </p:nvSpPr>
        <p:spPr>
          <a:xfrm>
            <a:off x="4707544" y="5963854"/>
            <a:ext cx="3259504" cy="4162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a:solidFill>
                  <a:srgbClr val="00B0F0"/>
                </a:solidFill>
              </a:rPr>
              <a:t>Unikalna dekodowalność</a:t>
            </a:r>
            <a:endParaRPr lang="en-US" dirty="0">
              <a:solidFill>
                <a:srgbClr val="00B0F0"/>
              </a:solidFill>
            </a:endParaRPr>
          </a:p>
        </p:txBody>
      </p:sp>
      <p:sp>
        <p:nvSpPr>
          <p:cNvPr id="25" name="Symbol zastępczy tekstu 2"/>
          <p:cNvSpPr txBox="1">
            <a:spLocks/>
          </p:cNvSpPr>
          <p:nvPr/>
        </p:nvSpPr>
        <p:spPr>
          <a:xfrm>
            <a:off x="1004274" y="3316227"/>
            <a:ext cx="2843580" cy="416291"/>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solidFill>
                  <a:srgbClr val="00B0F0"/>
                </a:solidFill>
              </a:rPr>
              <a:t>Unikalny binarny ciąg</a:t>
            </a:r>
            <a:endParaRPr lang="en-US" dirty="0">
              <a:solidFill>
                <a:srgbClr val="00B0F0"/>
              </a:solidFill>
            </a:endParaRPr>
          </a:p>
        </p:txBody>
      </p:sp>
      <p:sp>
        <p:nvSpPr>
          <p:cNvPr id="26" name="pole tekstowe 25"/>
          <p:cNvSpPr txBox="1"/>
          <p:nvPr/>
        </p:nvSpPr>
        <p:spPr>
          <a:xfrm>
            <a:off x="9893788" y="2316727"/>
            <a:ext cx="1336919" cy="369332"/>
          </a:xfrm>
          <a:prstGeom prst="rect">
            <a:avLst/>
          </a:prstGeom>
          <a:noFill/>
        </p:spPr>
        <p:txBody>
          <a:bodyPr wrap="square" rtlCol="0">
            <a:spAutoFit/>
          </a:bodyPr>
          <a:lstStyle/>
          <a:p>
            <a:pPr algn="ctr"/>
            <a:r>
              <a:rPr lang="pl-PL" dirty="0" smtClean="0"/>
              <a:t>„Shannon”</a:t>
            </a:r>
            <a:endParaRPr lang="en-US" dirty="0"/>
          </a:p>
        </p:txBody>
      </p:sp>
    </p:spTree>
    <p:extLst>
      <p:ext uri="{BB962C8B-B14F-4D97-AF65-F5344CB8AC3E}">
        <p14:creationId xmlns:p14="http://schemas.microsoft.com/office/powerpoint/2010/main" val="3622278873"/>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inVertical)">
                                      <p:cBhvr>
                                        <p:cTn id="34" dur="500"/>
                                        <p:tgtEl>
                                          <p:spTgt spid="2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par>
                                <p:cTn id="44" presetID="16" presetClass="entr" presetSubtype="21"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18" grpId="0"/>
      <p:bldP spid="19" grpId="0"/>
      <p:bldP spid="21" grpId="0"/>
      <p:bldP spid="22"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09"/>
            <a:ext cx="10515600" cy="2596783"/>
          </a:xfrm>
        </p:spPr>
        <p:txBody>
          <a:bodyPr/>
          <a:lstStyle/>
          <a:p>
            <a:r>
              <a:rPr lang="pl-PL" dirty="0" smtClean="0"/>
              <a:t>Teoria informacji mówi o tym, że jest limit w jaki można zapisać informację w jak najmniejszy sposób. Poniżej tego poziomu cząstki informacji zostają utracone.</a:t>
            </a:r>
          </a:p>
          <a:p>
            <a:endParaRPr lang="pl-PL" dirty="0"/>
          </a:p>
        </p:txBody>
      </p:sp>
      <p:sp>
        <p:nvSpPr>
          <p:cNvPr id="4" name="Symbol zastępczy tekstu 2"/>
          <p:cNvSpPr txBox="1">
            <a:spLocks/>
          </p:cNvSpPr>
          <p:nvPr/>
        </p:nvSpPr>
        <p:spPr>
          <a:xfrm>
            <a:off x="726343" y="1834540"/>
            <a:ext cx="9672026" cy="4983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Minimalny zapis bezstratny jest prawdziwą reprezentacją danej informacji.</a:t>
            </a:r>
          </a:p>
          <a:p>
            <a:endParaRPr lang="pl-PL" dirty="0"/>
          </a:p>
        </p:txBody>
      </p:sp>
      <p:pic>
        <p:nvPicPr>
          <p:cNvPr id="2050" name="Picture 2" descr="https://media.newyorker.com/photos/5909765cc14b3c606c1089f4/master/w_2560%2Cc_limit/Roberts-Claude-Shann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342" y="2642227"/>
            <a:ext cx="2145811" cy="3293647"/>
          </a:xfrm>
          <a:prstGeom prst="rect">
            <a:avLst/>
          </a:prstGeom>
          <a:noFill/>
          <a:extLst>
            <a:ext uri="{909E8E84-426E-40DD-AFC4-6F175D3DCCD1}">
              <a14:hiddenFill xmlns:a14="http://schemas.microsoft.com/office/drawing/2010/main">
                <a:solidFill>
                  <a:srgbClr val="FFFFFF"/>
                </a:solidFill>
              </a14:hiddenFill>
            </a:ext>
          </a:extLst>
        </p:spPr>
      </p:pic>
      <p:sp>
        <p:nvSpPr>
          <p:cNvPr id="6" name="Symbol zastępczy tekstu 2"/>
          <p:cNvSpPr txBox="1">
            <a:spLocks/>
          </p:cNvSpPr>
          <p:nvPr/>
        </p:nvSpPr>
        <p:spPr>
          <a:xfrm>
            <a:off x="2977174" y="5437521"/>
            <a:ext cx="3294672" cy="49835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Claude Shannon</a:t>
            </a:r>
          </a:p>
          <a:p>
            <a:endParaRPr lang="pl-PL" dirty="0"/>
          </a:p>
        </p:txBody>
      </p:sp>
    </p:spTree>
    <p:extLst>
      <p:ext uri="{BB962C8B-B14F-4D97-AF65-F5344CB8AC3E}">
        <p14:creationId xmlns:p14="http://schemas.microsoft.com/office/powerpoint/2010/main" val="1250270828"/>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09"/>
            <a:ext cx="10515600" cy="2596783"/>
          </a:xfrm>
        </p:spPr>
        <p:txBody>
          <a:bodyPr/>
          <a:lstStyle/>
          <a:p>
            <a:r>
              <a:rPr lang="pl-PL" dirty="0" smtClean="0">
                <a:solidFill>
                  <a:srgbClr val="00B0F0"/>
                </a:solidFill>
              </a:rPr>
              <a:t>Jak zmierzyć ilość informacji w wiadomości?</a:t>
            </a:r>
          </a:p>
          <a:p>
            <a:endParaRPr lang="pl-PL" dirty="0"/>
          </a:p>
        </p:txBody>
      </p:sp>
      <p:sp>
        <p:nvSpPr>
          <p:cNvPr id="4" name="Symbol zastępczy tekstu 2"/>
          <p:cNvSpPr txBox="1">
            <a:spLocks/>
          </p:cNvSpPr>
          <p:nvPr/>
        </p:nvSpPr>
        <p:spPr>
          <a:xfrm>
            <a:off x="726343" y="1482848"/>
            <a:ext cx="9672026" cy="8617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Według </a:t>
            </a:r>
            <a:r>
              <a:rPr lang="pl-PL" dirty="0" err="1" smtClean="0"/>
              <a:t>Shannona</a:t>
            </a:r>
            <a:r>
              <a:rPr lang="pl-PL" dirty="0" smtClean="0"/>
              <a:t> ilość informacji w danym wydarzeniu jest powiązana z jej prawdopodobnością wystąpienia.</a:t>
            </a:r>
            <a:endParaRPr lang="pl-PL" dirty="0"/>
          </a:p>
        </p:txBody>
      </p:sp>
      <p:pic>
        <p:nvPicPr>
          <p:cNvPr id="3074" name="Picture 2" descr="https://cdn.britannica.com/17/83817-050-67C814CD/Mount-Evere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343" y="2712195"/>
            <a:ext cx="3130549" cy="2175731"/>
          </a:xfrm>
          <a:prstGeom prst="rect">
            <a:avLst/>
          </a:prstGeom>
          <a:noFill/>
          <a:extLst>
            <a:ext uri="{909E8E84-426E-40DD-AFC4-6F175D3DCCD1}">
              <a14:hiddenFill xmlns:a14="http://schemas.microsoft.com/office/drawing/2010/main">
                <a:solidFill>
                  <a:srgbClr val="FFFFFF"/>
                </a:solidFill>
              </a14:hiddenFill>
            </a:ext>
          </a:extLst>
        </p:spPr>
      </p:pic>
      <p:sp>
        <p:nvSpPr>
          <p:cNvPr id="7" name="Symbol zastępczy tekstu 2"/>
          <p:cNvSpPr txBox="1">
            <a:spLocks/>
          </p:cNvSpPr>
          <p:nvPr/>
        </p:nvSpPr>
        <p:spPr>
          <a:xfrm>
            <a:off x="726343" y="4969323"/>
            <a:ext cx="2699688" cy="3745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„Na Evereście jest śnieg.”</a:t>
            </a:r>
            <a:endParaRPr lang="pl-PL" sz="1800" dirty="0"/>
          </a:p>
        </p:txBody>
      </p:sp>
      <p:pic>
        <p:nvPicPr>
          <p:cNvPr id="3076" name="Picture 4" descr="Lublin Horse Police Chase GIF - Lublin Horse Police Chase GIF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03032" y="2150691"/>
            <a:ext cx="1678083" cy="3356165"/>
          </a:xfrm>
          <a:prstGeom prst="rect">
            <a:avLst/>
          </a:prstGeom>
          <a:noFill/>
          <a:extLst>
            <a:ext uri="{909E8E84-426E-40DD-AFC4-6F175D3DCCD1}">
              <a14:hiddenFill xmlns:a14="http://schemas.microsoft.com/office/drawing/2010/main">
                <a:solidFill>
                  <a:srgbClr val="FFFFFF"/>
                </a:solidFill>
              </a14:hiddenFill>
            </a:ext>
          </a:extLst>
        </p:spPr>
      </p:pic>
      <p:sp>
        <p:nvSpPr>
          <p:cNvPr id="10" name="Symbol zastępczy tekstu 2"/>
          <p:cNvSpPr txBox="1">
            <a:spLocks/>
          </p:cNvSpPr>
          <p:nvPr/>
        </p:nvSpPr>
        <p:spPr>
          <a:xfrm>
            <a:off x="8743710" y="5616059"/>
            <a:ext cx="845615" cy="3745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„Koń.”</a:t>
            </a:r>
            <a:endParaRPr lang="pl-PL" sz="1800" dirty="0"/>
          </a:p>
        </p:txBody>
      </p:sp>
      <p:sp>
        <p:nvSpPr>
          <p:cNvPr id="11" name="Symbol zastępczy tekstu 2"/>
          <p:cNvSpPr txBox="1">
            <a:spLocks/>
          </p:cNvSpPr>
          <p:nvPr/>
        </p:nvSpPr>
        <p:spPr>
          <a:xfrm>
            <a:off x="3996877" y="2989667"/>
            <a:ext cx="1756717" cy="37457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Mało informacji</a:t>
            </a:r>
            <a:endParaRPr lang="pl-PL" sz="1800" dirty="0"/>
          </a:p>
        </p:txBody>
      </p:sp>
      <p:sp>
        <p:nvSpPr>
          <p:cNvPr id="12" name="Symbol zastępczy tekstu 2"/>
          <p:cNvSpPr txBox="1">
            <a:spLocks/>
          </p:cNvSpPr>
          <p:nvPr/>
        </p:nvSpPr>
        <p:spPr>
          <a:xfrm>
            <a:off x="5753594" y="4594751"/>
            <a:ext cx="2409453" cy="29317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Relatywnie więcej informacji</a:t>
            </a:r>
            <a:endParaRPr lang="pl-PL" sz="1800" dirty="0"/>
          </a:p>
        </p:txBody>
      </p:sp>
      <p:sp>
        <p:nvSpPr>
          <p:cNvPr id="2" name="pole tekstowe 1"/>
          <p:cNvSpPr txBox="1"/>
          <p:nvPr/>
        </p:nvSpPr>
        <p:spPr>
          <a:xfrm>
            <a:off x="5149901" y="3678054"/>
            <a:ext cx="1668483" cy="369332"/>
          </a:xfrm>
          <a:prstGeom prst="rect">
            <a:avLst/>
          </a:prstGeom>
          <a:noFill/>
        </p:spPr>
        <p:txBody>
          <a:bodyPr wrap="square" rtlCol="0">
            <a:spAutoFit/>
          </a:bodyPr>
          <a:lstStyle/>
          <a:p>
            <a:r>
              <a:rPr lang="pl-PL" dirty="0" smtClean="0"/>
              <a:t>P(❄️)   &lt;   P(</a:t>
            </a:r>
            <a:r>
              <a:rPr lang="en-US" dirty="0" smtClean="0"/>
              <a:t>🐎</a:t>
            </a:r>
            <a:r>
              <a:rPr lang="pl-PL" dirty="0" smtClean="0"/>
              <a:t>)</a:t>
            </a:r>
            <a:endParaRPr lang="en-US" dirty="0"/>
          </a:p>
        </p:txBody>
      </p:sp>
    </p:spTree>
    <p:extLst>
      <p:ext uri="{BB962C8B-B14F-4D97-AF65-F5344CB8AC3E}">
        <p14:creationId xmlns:p14="http://schemas.microsoft.com/office/powerpoint/2010/main" val="1847665284"/>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09"/>
            <a:ext cx="10515600" cy="2596783"/>
          </a:xfrm>
        </p:spPr>
        <p:txBody>
          <a:bodyPr/>
          <a:lstStyle/>
          <a:p>
            <a:r>
              <a:rPr lang="pl-PL" dirty="0" smtClean="0">
                <a:solidFill>
                  <a:srgbClr val="00B0F0"/>
                </a:solidFill>
              </a:rPr>
              <a:t>Czyli występuje zależność:</a:t>
            </a:r>
          </a:p>
          <a:p>
            <a:endParaRPr lang="pl-PL" dirty="0"/>
          </a:p>
        </p:txBody>
      </p:sp>
      <p:pic>
        <p:nvPicPr>
          <p:cNvPr id="3074" name="Picture 2" descr="https://cdn.britannica.com/17/83817-050-67C814CD/Mount-Evere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4744" y="1181517"/>
            <a:ext cx="1358368" cy="9440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Łącznik prosty ze strzałką 5"/>
          <p:cNvCxnSpPr/>
          <p:nvPr/>
        </p:nvCxnSpPr>
        <p:spPr>
          <a:xfrm flipV="1">
            <a:off x="4180115" y="2220686"/>
            <a:ext cx="0" cy="190538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3" name="Łącznik prosty ze strzałką 12"/>
          <p:cNvCxnSpPr/>
          <p:nvPr/>
        </p:nvCxnSpPr>
        <p:spPr>
          <a:xfrm flipV="1">
            <a:off x="4180115" y="4126066"/>
            <a:ext cx="3463636" cy="1844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
        <p:nvSpPr>
          <p:cNvPr id="17" name="Symbol zastępczy tekstu 2"/>
          <p:cNvSpPr txBox="1">
            <a:spLocks/>
          </p:cNvSpPr>
          <p:nvPr/>
        </p:nvSpPr>
        <p:spPr>
          <a:xfrm>
            <a:off x="7312224" y="4217364"/>
            <a:ext cx="663054" cy="5505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I(x)</a:t>
            </a:r>
          </a:p>
          <a:p>
            <a:endParaRPr lang="pl-PL" dirty="0"/>
          </a:p>
        </p:txBody>
      </p:sp>
      <p:sp>
        <p:nvSpPr>
          <p:cNvPr id="18" name="Symbol zastępczy tekstu 2"/>
          <p:cNvSpPr txBox="1">
            <a:spLocks/>
          </p:cNvSpPr>
          <p:nvPr/>
        </p:nvSpPr>
        <p:spPr>
          <a:xfrm>
            <a:off x="3457161" y="2221720"/>
            <a:ext cx="855054" cy="6861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dirty="0" smtClean="0"/>
              <a:t>P(x)</a:t>
            </a:r>
          </a:p>
          <a:p>
            <a:endParaRPr lang="pl-PL" dirty="0"/>
          </a:p>
        </p:txBody>
      </p:sp>
      <p:sp>
        <p:nvSpPr>
          <p:cNvPr id="19" name="Symbol zastępczy tekstu 2"/>
          <p:cNvSpPr txBox="1">
            <a:spLocks/>
          </p:cNvSpPr>
          <p:nvPr/>
        </p:nvSpPr>
        <p:spPr>
          <a:xfrm>
            <a:off x="726343" y="5139249"/>
            <a:ext cx="6316690" cy="3590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I(x) – informacja zawarta w zdarzeniu/informacji x</a:t>
            </a:r>
          </a:p>
          <a:p>
            <a:endParaRPr lang="pl-PL" dirty="0"/>
          </a:p>
        </p:txBody>
      </p:sp>
      <p:sp>
        <p:nvSpPr>
          <p:cNvPr id="20" name="Symbol zastępczy tekstu 2"/>
          <p:cNvSpPr txBox="1">
            <a:spLocks/>
          </p:cNvSpPr>
          <p:nvPr/>
        </p:nvSpPr>
        <p:spPr>
          <a:xfrm>
            <a:off x="726343" y="5505671"/>
            <a:ext cx="6316690" cy="3590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P(x) – prawdopodobieństwo wystąpienia zdarzenia/informacji x</a:t>
            </a:r>
          </a:p>
          <a:p>
            <a:endParaRPr lang="pl-PL" dirty="0"/>
          </a:p>
        </p:txBody>
      </p:sp>
      <p:pic>
        <p:nvPicPr>
          <p:cNvPr id="4098" name="Picture 2" descr="https://c.tenor.com/WfB89YgChOEAAAAC/deal-with-it-rid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45298" y="3668673"/>
            <a:ext cx="1709491" cy="951676"/>
          </a:xfrm>
          <a:prstGeom prst="rect">
            <a:avLst/>
          </a:prstGeom>
          <a:noFill/>
          <a:extLst>
            <a:ext uri="{909E8E84-426E-40DD-AFC4-6F175D3DCCD1}">
              <a14:hiddenFill xmlns:a14="http://schemas.microsoft.com/office/drawing/2010/main">
                <a:solidFill>
                  <a:srgbClr val="FFFFFF"/>
                </a:solidFill>
              </a14:hiddenFill>
            </a:ext>
          </a:extLst>
        </p:spPr>
      </p:pic>
      <p:sp>
        <p:nvSpPr>
          <p:cNvPr id="15" name="Łuk 14"/>
          <p:cNvSpPr/>
          <p:nvPr/>
        </p:nvSpPr>
        <p:spPr>
          <a:xfrm flipH="1" flipV="1">
            <a:off x="4286991" y="480951"/>
            <a:ext cx="6289452" cy="3572262"/>
          </a:xfrm>
          <a:prstGeom prst="arc">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56480338"/>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6343" y="650510"/>
            <a:ext cx="4552239" cy="424864"/>
          </a:xfrm>
        </p:spPr>
        <p:txBody>
          <a:bodyPr/>
          <a:lstStyle/>
          <a:p>
            <a:r>
              <a:rPr lang="pl-PL" dirty="0" smtClean="0">
                <a:solidFill>
                  <a:srgbClr val="00B0F0"/>
                </a:solidFill>
              </a:rPr>
              <a:t>Warunki mierzenia ilości informacji</a:t>
            </a:r>
          </a:p>
          <a:p>
            <a:endParaRPr lang="pl-PL" dirty="0"/>
          </a:p>
        </p:txBody>
      </p:sp>
      <p:sp>
        <p:nvSpPr>
          <p:cNvPr id="19" name="Symbol zastępczy tekstu 2"/>
          <p:cNvSpPr txBox="1">
            <a:spLocks/>
          </p:cNvSpPr>
          <p:nvPr/>
        </p:nvSpPr>
        <p:spPr>
          <a:xfrm>
            <a:off x="726343" y="1279769"/>
            <a:ext cx="10867780" cy="3590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a:t>Prawdopodobność P(x) jakiegoś zdarzenia/wystąpienia jest </a:t>
            </a:r>
            <a:r>
              <a:rPr lang="pl-PL" sz="1800" dirty="0" smtClean="0"/>
              <a:t>zależne od ilości </a:t>
            </a:r>
            <a:r>
              <a:rPr lang="pl-PL" sz="1800" dirty="0"/>
              <a:t>informacji I(x) o tym zdarzeniu. </a:t>
            </a:r>
            <a:endParaRPr lang="pl-PL" dirty="0"/>
          </a:p>
        </p:txBody>
      </p:sp>
      <p:sp>
        <p:nvSpPr>
          <p:cNvPr id="20" name="Symbol zastępczy tekstu 2"/>
          <p:cNvSpPr txBox="1">
            <a:spLocks/>
          </p:cNvSpPr>
          <p:nvPr/>
        </p:nvSpPr>
        <p:spPr>
          <a:xfrm>
            <a:off x="726343" y="4368532"/>
            <a:ext cx="10609872" cy="3590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smtClean="0"/>
              <a:t>Po bardzo fajnych super ciekawych obliczeniach możemy zapisać funkcję informacji w takiej formie:</a:t>
            </a:r>
          </a:p>
          <a:p>
            <a:endParaRPr lang="pl-PL" dirty="0"/>
          </a:p>
        </p:txBody>
      </p:sp>
      <p:sp>
        <p:nvSpPr>
          <p:cNvPr id="12" name="Symbol zastępczy tekstu 2"/>
          <p:cNvSpPr txBox="1">
            <a:spLocks/>
          </p:cNvSpPr>
          <p:nvPr/>
        </p:nvSpPr>
        <p:spPr>
          <a:xfrm>
            <a:off x="726343" y="1843191"/>
            <a:ext cx="10867780" cy="3590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a:t>Obserwacja zdarzenia nigdy nie będzie powodowała utraty informacji. I(x) ≥ 0 </a:t>
            </a:r>
            <a:endParaRPr lang="pl-PL" dirty="0"/>
          </a:p>
        </p:txBody>
      </p:sp>
      <p:sp>
        <p:nvSpPr>
          <p:cNvPr id="14" name="Symbol zastępczy tekstu 2"/>
          <p:cNvSpPr txBox="1">
            <a:spLocks/>
          </p:cNvSpPr>
          <p:nvPr/>
        </p:nvSpPr>
        <p:spPr>
          <a:xfrm>
            <a:off x="726343" y="2406613"/>
            <a:ext cx="10867780" cy="35902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a:t>Zdarzenie które ma gwarantowane zajście, nie posiada informacji. P(x) = 1 ⇒ I(x) = 0 </a:t>
            </a:r>
            <a:endParaRPr lang="pl-PL" dirty="0"/>
          </a:p>
        </p:txBody>
      </p:sp>
      <p:sp>
        <p:nvSpPr>
          <p:cNvPr id="16" name="Symbol zastępczy tekstu 2"/>
          <p:cNvSpPr txBox="1">
            <a:spLocks/>
          </p:cNvSpPr>
          <p:nvPr/>
        </p:nvSpPr>
        <p:spPr>
          <a:xfrm>
            <a:off x="726343" y="2970035"/>
            <a:ext cx="10867780" cy="7461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pl-PL" sz="1800" dirty="0"/>
              <a:t>Jeżeli dwa zdarzenia są zaobserwowane razem, ich ilość informacji równa się sytuacji, gdy te same zdarzenia są zaobserwowane osobno. </a:t>
            </a:r>
            <a:endParaRPr lang="pl-PL" dirty="0"/>
          </a:p>
        </p:txBody>
      </p:sp>
      <p:pic>
        <p:nvPicPr>
          <p:cNvPr id="2" name="Obraz 1"/>
          <p:cNvPicPr>
            <a:picLocks noChangeAspect="1"/>
          </p:cNvPicPr>
          <p:nvPr/>
        </p:nvPicPr>
        <p:blipFill>
          <a:blip r:embed="rId2"/>
          <a:stretch>
            <a:fillRect/>
          </a:stretch>
        </p:blipFill>
        <p:spPr>
          <a:xfrm>
            <a:off x="726343" y="4888099"/>
            <a:ext cx="4665433" cy="821039"/>
          </a:xfrm>
          <a:prstGeom prst="rect">
            <a:avLst/>
          </a:prstGeom>
        </p:spPr>
      </p:pic>
    </p:spTree>
    <p:extLst>
      <p:ext uri="{BB962C8B-B14F-4D97-AF65-F5344CB8AC3E}">
        <p14:creationId xmlns:p14="http://schemas.microsoft.com/office/powerpoint/2010/main" val="263759414"/>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2" grpId="0"/>
      <p:bldP spid="14" grpId="0"/>
      <p:bldP spid="16" grpId="0"/>
    </p:bldLst>
  </p:timing>
</p:sld>
</file>

<file path=ppt/theme/theme1.xml><?xml version="1.0" encoding="utf-8"?>
<a:theme xmlns:a="http://schemas.openxmlformats.org/drawingml/2006/main" name="Office Theme">
  <a:themeElements>
    <a:clrScheme name="Motyw pakietu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1849</Words>
  <Application>Microsoft Office PowerPoint</Application>
  <PresentationFormat>Panoramiczny</PresentationFormat>
  <Paragraphs>236</Paragraphs>
  <Slides>28</Slides>
  <Notes>5</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28</vt:i4>
      </vt:variant>
    </vt:vector>
  </HeadingPairs>
  <TitlesOfParts>
    <vt:vector size="32" baseType="lpstr">
      <vt:lpstr>Arial</vt:lpstr>
      <vt:lpstr>Calibri</vt:lpstr>
      <vt:lpstr>Calibri Light</vt:lpstr>
      <vt:lpstr>Office Theme</vt:lpstr>
      <vt:lpstr>Kodowanie Huffmana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Kodowanie Hoffmana</dc:title>
  <dc:creator>Użytkownik systemu Windows</dc:creator>
  <cp:lastModifiedBy>Użytkownik systemu Windows</cp:lastModifiedBy>
  <cp:revision>23</cp:revision>
  <dcterms:created xsi:type="dcterms:W3CDTF">2022-03-07T00:51:47Z</dcterms:created>
  <dcterms:modified xsi:type="dcterms:W3CDTF">2022-03-07T07:08:38Z</dcterms:modified>
</cp:coreProperties>
</file>